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403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ulture.ru/themes/591/dom-dostoevskogo-pyat-memorialnykh-muzeev-na-karte-rossii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ulture.ru/themes/591/dom-dostoevskogo-pyat-memorialnykh-muzeev-na-karte-rossi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76D91-CD5F-4435-84D3-752025A502A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14DC27-77D0-44F6-9B15-D33ACEF84A93}">
      <dgm:prSet/>
      <dgm:spPr/>
      <dgm:t>
        <a:bodyPr/>
        <a:lstStyle/>
        <a:p>
          <a:pPr algn="ctr" rtl="0"/>
          <a:r>
            <a:rPr lang="ru-RU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Музеи</a:t>
          </a:r>
          <a:endParaRPr lang="ru-RU" dirty="0">
            <a:solidFill>
              <a:srgbClr val="FF0000"/>
            </a:solidFill>
          </a:endParaRPr>
        </a:p>
      </dgm:t>
    </dgm:pt>
    <dgm:pt modelId="{8416DB7D-6EE3-45C8-BCB2-2857B3D9AE5A}" type="parTrans" cxnId="{B24B600E-20F6-4DB5-9221-B42403187B4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12866556-738C-4CF3-A0C6-961A0566DA08}" type="sibTrans" cxnId="{B24B600E-20F6-4DB5-9221-B42403187B4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92BDF21-47DB-47B8-AE44-35407A323062}" type="pres">
      <dgm:prSet presAssocID="{9CA76D91-CD5F-4435-84D3-752025A502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482CD0-E10C-4CD9-80FB-BCB923156731}" type="pres">
      <dgm:prSet presAssocID="{8714DC27-77D0-44F6-9B15-D33ACEF84A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1D9C3-1EA4-416B-9BAC-712C0117D9B1}" type="presOf" srcId="{8714DC27-77D0-44F6-9B15-D33ACEF84A93}" destId="{FC482CD0-E10C-4CD9-80FB-BCB923156731}" srcOrd="0" destOrd="0" presId="urn:microsoft.com/office/officeart/2005/8/layout/vList2"/>
    <dgm:cxn modelId="{B24B600E-20F6-4DB5-9221-B42403187B42}" srcId="{9CA76D91-CD5F-4435-84D3-752025A502AB}" destId="{8714DC27-77D0-44F6-9B15-D33ACEF84A93}" srcOrd="0" destOrd="0" parTransId="{8416DB7D-6EE3-45C8-BCB2-2857B3D9AE5A}" sibTransId="{12866556-738C-4CF3-A0C6-961A0566DA08}"/>
    <dgm:cxn modelId="{795C07C5-988D-4A9E-B83D-78E1BC3B3212}" type="presOf" srcId="{9CA76D91-CD5F-4435-84D3-752025A502AB}" destId="{792BDF21-47DB-47B8-AE44-35407A323062}" srcOrd="0" destOrd="0" presId="urn:microsoft.com/office/officeart/2005/8/layout/vList2"/>
    <dgm:cxn modelId="{E504DA5E-807D-417D-B60C-4F41EB7D979D}" type="presParOf" srcId="{792BDF21-47DB-47B8-AE44-35407A323062}" destId="{FC482CD0-E10C-4CD9-80FB-BCB9231567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39819F-E0B3-4D8C-BCA9-C2DF95356276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F022180-9DF5-4F7F-8F2B-D3278722DC02}">
      <dgm:prSet custT="1"/>
      <dgm:spPr/>
      <dgm:t>
        <a:bodyPr/>
        <a:lstStyle/>
        <a:p>
          <a:pPr indent="457200" algn="just"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"Белые ночи" – одно из лучших произведений школы "сентиментального натурализма", по мнению критика Аполлона Григорьева. Это лирическая исповедь героя-мечтателя, одинокого и робкого человека, в жизни которого на какое-то время появляется девушка, а вместе с ней и надежда на более светлое будущее. 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5D2A91B-386E-4767-A8ED-A9A580E70460}" type="parTrans" cxnId="{27676C06-462B-49F5-B93D-98BC627115A1}">
      <dgm:prSet/>
      <dgm:spPr/>
      <dgm:t>
        <a:bodyPr/>
        <a:lstStyle/>
        <a:p>
          <a:endParaRPr lang="ru-RU"/>
        </a:p>
      </dgm:t>
    </dgm:pt>
    <dgm:pt modelId="{C74B919F-093E-4846-B038-0508FE79CF52}" type="sibTrans" cxnId="{27676C06-462B-49F5-B93D-98BC627115A1}">
      <dgm:prSet/>
      <dgm:spPr/>
      <dgm:t>
        <a:bodyPr/>
        <a:lstStyle/>
        <a:p>
          <a:endParaRPr lang="ru-RU"/>
        </a:p>
      </dgm:t>
    </dgm:pt>
    <dgm:pt modelId="{18A8D872-43DD-43EA-B533-E07C3DD901F6}" type="pres">
      <dgm:prSet presAssocID="{C939819F-E0B3-4D8C-BCA9-C2DF953562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131F5-56F8-4582-89B8-D7ADFCE24955}" type="pres">
      <dgm:prSet presAssocID="{2F022180-9DF5-4F7F-8F2B-D3278722DC02}" presName="parentText" presStyleLbl="node1" presStyleIdx="0" presStyleCnt="1" custAng="0" custScaleX="100000" custScaleY="676813" custLinFactNeighborX="-3836" custLinFactNeighborY="-8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C23FE1-5E13-448B-B1F1-33B0EEA1E8A5}" type="presOf" srcId="{2F022180-9DF5-4F7F-8F2B-D3278722DC02}" destId="{481131F5-56F8-4582-89B8-D7ADFCE24955}" srcOrd="0" destOrd="0" presId="urn:microsoft.com/office/officeart/2005/8/layout/vList2"/>
    <dgm:cxn modelId="{27676C06-462B-49F5-B93D-98BC627115A1}" srcId="{C939819F-E0B3-4D8C-BCA9-C2DF95356276}" destId="{2F022180-9DF5-4F7F-8F2B-D3278722DC02}" srcOrd="0" destOrd="0" parTransId="{45D2A91B-386E-4767-A8ED-A9A580E70460}" sibTransId="{C74B919F-093E-4846-B038-0508FE79CF52}"/>
    <dgm:cxn modelId="{CBABDC09-13C6-4B0D-99A7-43E4CEBCC843}" type="presOf" srcId="{C939819F-E0B3-4D8C-BCA9-C2DF95356276}" destId="{18A8D872-43DD-43EA-B533-E07C3DD901F6}" srcOrd="0" destOrd="0" presId="urn:microsoft.com/office/officeart/2005/8/layout/vList2"/>
    <dgm:cxn modelId="{F020C350-7943-4B88-9BE2-C1B1CA6384F0}" type="presParOf" srcId="{18A8D872-43DD-43EA-B533-E07C3DD901F6}" destId="{481131F5-56F8-4582-89B8-D7ADFCE249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1AF398-67CD-4EDC-B25B-5D38C80E1D1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8EEAC0E-8A51-4076-989B-36B1C6CF977D}">
      <dgm:prSet custT="1"/>
      <dgm:spPr/>
      <dgm:t>
        <a:bodyPr/>
        <a:lstStyle/>
        <a:p>
          <a:pPr indent="457200" algn="just" rtl="0">
            <a:spcAft>
              <a:spcPts val="0"/>
            </a:spcAft>
          </a:pP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Есть три вещи, которых боится большинство людей: доверять, говорить правду и быть собой.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A0A4AA1-6679-4BE6-A52F-14FED5F8EFF7}" type="parTrans" cxnId="{979E0426-370D-463D-AACE-0949D4D35E71}">
      <dgm:prSet/>
      <dgm:spPr/>
      <dgm:t>
        <a:bodyPr/>
        <a:lstStyle/>
        <a:p>
          <a:endParaRPr lang="ru-RU"/>
        </a:p>
      </dgm:t>
    </dgm:pt>
    <dgm:pt modelId="{B4159BAD-0D66-46E8-80B0-2D72D41200E8}" type="sibTrans" cxnId="{979E0426-370D-463D-AACE-0949D4D35E71}">
      <dgm:prSet/>
      <dgm:spPr/>
      <dgm:t>
        <a:bodyPr/>
        <a:lstStyle/>
        <a:p>
          <a:endParaRPr lang="ru-RU"/>
        </a:p>
      </dgm:t>
    </dgm:pt>
    <dgm:pt modelId="{69979014-4B20-4143-B8A5-ECCFBCA943A3}" type="pres">
      <dgm:prSet presAssocID="{7E1AF398-67CD-4EDC-B25B-5D38C80E1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2354E2-2C2A-4392-8C40-A84CE55BE79E}" type="pres">
      <dgm:prSet presAssocID="{D8EEAC0E-8A51-4076-989B-36B1C6CF977D}" presName="parentText" presStyleLbl="node1" presStyleIdx="0" presStyleCnt="1" custScaleX="85224" custScaleY="1065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E0426-370D-463D-AACE-0949D4D35E71}" srcId="{7E1AF398-67CD-4EDC-B25B-5D38C80E1D1C}" destId="{D8EEAC0E-8A51-4076-989B-36B1C6CF977D}" srcOrd="0" destOrd="0" parTransId="{4A0A4AA1-6679-4BE6-A52F-14FED5F8EFF7}" sibTransId="{B4159BAD-0D66-46E8-80B0-2D72D41200E8}"/>
    <dgm:cxn modelId="{DF6B44FF-66DA-4A96-AB5F-E329BA029BC0}" type="presOf" srcId="{D8EEAC0E-8A51-4076-989B-36B1C6CF977D}" destId="{872354E2-2C2A-4392-8C40-A84CE55BE79E}" srcOrd="0" destOrd="0" presId="urn:microsoft.com/office/officeart/2005/8/layout/vList2"/>
    <dgm:cxn modelId="{B2AECE2A-F71B-4F21-9729-1327FFD53868}" type="presOf" srcId="{7E1AF398-67CD-4EDC-B25B-5D38C80E1D1C}" destId="{69979014-4B20-4143-B8A5-ECCFBCA943A3}" srcOrd="0" destOrd="0" presId="urn:microsoft.com/office/officeart/2005/8/layout/vList2"/>
    <dgm:cxn modelId="{3C3CB72A-212E-46D6-B181-23304D7A7145}" type="presParOf" srcId="{69979014-4B20-4143-B8A5-ECCFBCA943A3}" destId="{872354E2-2C2A-4392-8C40-A84CE55BE7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DB7B3A-F424-4742-92B4-711EBC3A8B42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311834C-D903-47D0-8CDE-B3045CB66AC4}">
      <dgm:prSet custT="1"/>
      <dgm:spPr/>
      <dgm:t>
        <a:bodyPr/>
        <a:lstStyle/>
        <a:p>
          <a:pPr indent="457200" algn="just"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Постарайтесь читать умные и серьезные книги, а жизнь сделает остальное.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935183D-024F-4936-9AF6-A82300628762}" type="parTrans" cxnId="{4403DF05-BA94-458B-97E1-F5647D43CC10}">
      <dgm:prSet/>
      <dgm:spPr/>
      <dgm:t>
        <a:bodyPr/>
        <a:lstStyle/>
        <a:p>
          <a:endParaRPr lang="ru-RU"/>
        </a:p>
      </dgm:t>
    </dgm:pt>
    <dgm:pt modelId="{3B61678E-59C9-47F0-9805-22407CEA5E84}" type="sibTrans" cxnId="{4403DF05-BA94-458B-97E1-F5647D43CC10}">
      <dgm:prSet/>
      <dgm:spPr/>
      <dgm:t>
        <a:bodyPr/>
        <a:lstStyle/>
        <a:p>
          <a:endParaRPr lang="ru-RU"/>
        </a:p>
      </dgm:t>
    </dgm:pt>
    <dgm:pt modelId="{0F444FBF-D745-49F8-B635-146DAB4A7FDE}" type="pres">
      <dgm:prSet presAssocID="{93DB7B3A-F424-4742-92B4-711EBC3A8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69A09-2B8B-45CB-A223-6121DAA56351}" type="pres">
      <dgm:prSet presAssocID="{8311834C-D903-47D0-8CDE-B3045CB66AC4}" presName="parentText" presStyleLbl="node1" presStyleIdx="0" presStyleCnt="1" custScaleY="112439" custLinFactX="-32292" custLinFactNeighborX="-100000" custLinFactNeighborY="-5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18EAF-0370-45A2-A240-F079524A357A}" type="presOf" srcId="{93DB7B3A-F424-4742-92B4-711EBC3A8B42}" destId="{0F444FBF-D745-49F8-B635-146DAB4A7FDE}" srcOrd="0" destOrd="0" presId="urn:microsoft.com/office/officeart/2005/8/layout/vList2"/>
    <dgm:cxn modelId="{4403DF05-BA94-458B-97E1-F5647D43CC10}" srcId="{93DB7B3A-F424-4742-92B4-711EBC3A8B42}" destId="{8311834C-D903-47D0-8CDE-B3045CB66AC4}" srcOrd="0" destOrd="0" parTransId="{F935183D-024F-4936-9AF6-A82300628762}" sibTransId="{3B61678E-59C9-47F0-9805-22407CEA5E84}"/>
    <dgm:cxn modelId="{D424D654-3A53-495B-A83A-3606502BD94F}" type="presOf" srcId="{8311834C-D903-47D0-8CDE-B3045CB66AC4}" destId="{D7D69A09-2B8B-45CB-A223-6121DAA56351}" srcOrd="0" destOrd="0" presId="urn:microsoft.com/office/officeart/2005/8/layout/vList2"/>
    <dgm:cxn modelId="{3A9109C1-F79C-4686-84CC-1FBC0A0D5679}" type="presParOf" srcId="{0F444FBF-D745-49F8-B635-146DAB4A7FDE}" destId="{D7D69A09-2B8B-45CB-A223-6121DAA563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429553-C55F-4EFB-831D-1614169BADBD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3736C29-9C88-42A6-94CF-A261AF20034C}">
      <dgm:prSet custT="1"/>
      <dgm:spPr/>
      <dgm:t>
        <a:bodyPr/>
        <a:lstStyle/>
        <a:p>
          <a:pPr algn="l" rtl="0"/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Душа исцеляется рядом с детьми</a:t>
          </a: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</a:p>
        <a:p>
          <a:pPr algn="l" rtl="0"/>
          <a:endParaRPr lang="ru-RU" sz="16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algn="r" rtl="0"/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Ф. М. Достоевский 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800F9E6-F65E-468F-B0C9-CE26E1D86BB3}" type="parTrans" cxnId="{DE85C28C-79F9-4AAB-B185-0EEA8A65BF05}">
      <dgm:prSet/>
      <dgm:spPr/>
      <dgm:t>
        <a:bodyPr/>
        <a:lstStyle/>
        <a:p>
          <a:endParaRPr lang="ru-RU"/>
        </a:p>
      </dgm:t>
    </dgm:pt>
    <dgm:pt modelId="{68F6279C-6D8E-4C6D-B55C-8683E13A441C}" type="sibTrans" cxnId="{DE85C28C-79F9-4AAB-B185-0EEA8A65BF05}">
      <dgm:prSet/>
      <dgm:spPr/>
      <dgm:t>
        <a:bodyPr/>
        <a:lstStyle/>
        <a:p>
          <a:endParaRPr lang="ru-RU"/>
        </a:p>
      </dgm:t>
    </dgm:pt>
    <dgm:pt modelId="{158B8918-98F6-4464-8F69-0F7C53AC450D}" type="pres">
      <dgm:prSet presAssocID="{7A429553-C55F-4EFB-831D-1614169BAD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90FAF-B9D9-407F-AD56-2C2448379BA8}" type="pres">
      <dgm:prSet presAssocID="{53736C29-9C88-42A6-94CF-A261AF2003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317F6-13C2-4908-B2DC-9450AC2ECAD0}" type="presOf" srcId="{7A429553-C55F-4EFB-831D-1614169BADBD}" destId="{158B8918-98F6-4464-8F69-0F7C53AC450D}" srcOrd="0" destOrd="0" presId="urn:microsoft.com/office/officeart/2005/8/layout/vList2"/>
    <dgm:cxn modelId="{DE85C28C-79F9-4AAB-B185-0EEA8A65BF05}" srcId="{7A429553-C55F-4EFB-831D-1614169BADBD}" destId="{53736C29-9C88-42A6-94CF-A261AF20034C}" srcOrd="0" destOrd="0" parTransId="{A800F9E6-F65E-468F-B0C9-CE26E1D86BB3}" sibTransId="{68F6279C-6D8E-4C6D-B55C-8683E13A441C}"/>
    <dgm:cxn modelId="{6C105D75-9453-4FC8-A9B4-4705E7F6A31B}" type="presOf" srcId="{53736C29-9C88-42A6-94CF-A261AF20034C}" destId="{ABC90FAF-B9D9-407F-AD56-2C2448379BA8}" srcOrd="0" destOrd="0" presId="urn:microsoft.com/office/officeart/2005/8/layout/vList2"/>
    <dgm:cxn modelId="{C08455AE-4F40-408B-BF7D-1F1897B8F897}" type="presParOf" srcId="{158B8918-98F6-4464-8F69-0F7C53AC450D}" destId="{ABC90FAF-B9D9-407F-AD56-2C2448379B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2B61C-E956-4B77-819F-555BDDCD306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D059BF-996F-4F0D-96E3-1B4AD97D3778}">
      <dgm:prSet/>
      <dgm:spPr/>
      <dgm:t>
        <a:bodyPr/>
        <a:lstStyle/>
        <a:p>
          <a:pPr algn="ctr" rtl="0"/>
          <a:r>
            <a:rPr lang="ru-RU" dirty="0" smtClean="0">
              <a:solidFill>
                <a:srgbClr val="C00000"/>
              </a:solidFill>
              <a:hlinkClick xmlns:r="http://schemas.openxmlformats.org/officeDocument/2006/relationships" r:id="rId1" action="ppaction://hlinksldjump"/>
            </a:rPr>
            <a:t>Вернуться</a:t>
          </a:r>
          <a:endParaRPr lang="ru-RU" dirty="0">
            <a:solidFill>
              <a:srgbClr val="C00000"/>
            </a:solidFill>
          </a:endParaRPr>
        </a:p>
      </dgm:t>
    </dgm:pt>
    <dgm:pt modelId="{4F458DEE-C370-4D42-ACE7-0CA35B00C813}" type="parTrans" cxnId="{D041A7F6-52C8-48F9-9EF1-16F1A00DECB3}">
      <dgm:prSet/>
      <dgm:spPr/>
      <dgm:t>
        <a:bodyPr/>
        <a:lstStyle/>
        <a:p>
          <a:endParaRPr lang="ru-RU"/>
        </a:p>
      </dgm:t>
    </dgm:pt>
    <dgm:pt modelId="{5C009354-B3F7-4BB2-B031-C89BEA104FAF}" type="sibTrans" cxnId="{D041A7F6-52C8-48F9-9EF1-16F1A00DECB3}">
      <dgm:prSet/>
      <dgm:spPr/>
      <dgm:t>
        <a:bodyPr/>
        <a:lstStyle/>
        <a:p>
          <a:endParaRPr lang="ru-RU"/>
        </a:p>
      </dgm:t>
    </dgm:pt>
    <dgm:pt modelId="{77A2E672-890E-44D3-AC8D-286BE76B1111}" type="pres">
      <dgm:prSet presAssocID="{9642B61C-E956-4B77-819F-555BDDCD30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E44D2-5F3D-4381-8EE6-757DC0F24AC4}" type="pres">
      <dgm:prSet presAssocID="{1ED059BF-996F-4F0D-96E3-1B4AD97D37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2BA455-E7A9-4420-B9D2-5939C4C737BC}" type="presOf" srcId="{1ED059BF-996F-4F0D-96E3-1B4AD97D3778}" destId="{174E44D2-5F3D-4381-8EE6-757DC0F24AC4}" srcOrd="0" destOrd="0" presId="urn:microsoft.com/office/officeart/2005/8/layout/vList2"/>
    <dgm:cxn modelId="{C9DB6C97-6EC5-4F36-A012-6F45C27C291E}" type="presOf" srcId="{9642B61C-E956-4B77-819F-555BDDCD3062}" destId="{77A2E672-890E-44D3-AC8D-286BE76B1111}" srcOrd="0" destOrd="0" presId="urn:microsoft.com/office/officeart/2005/8/layout/vList2"/>
    <dgm:cxn modelId="{D041A7F6-52C8-48F9-9EF1-16F1A00DECB3}" srcId="{9642B61C-E956-4B77-819F-555BDDCD3062}" destId="{1ED059BF-996F-4F0D-96E3-1B4AD97D3778}" srcOrd="0" destOrd="0" parTransId="{4F458DEE-C370-4D42-ACE7-0CA35B00C813}" sibTransId="{5C009354-B3F7-4BB2-B031-C89BEA104FAF}"/>
    <dgm:cxn modelId="{B453BC71-BEBD-42D5-8A98-F0B48F7B9455}" type="presParOf" srcId="{77A2E672-890E-44D3-AC8D-286BE76B1111}" destId="{174E44D2-5F3D-4381-8EE6-757DC0F24A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92C2B9-E68A-41DD-A5D9-F3BF562063B7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D654B695-0DED-4030-ADC2-B9123B950ED3}">
      <dgm:prSet/>
      <dgm:spPr/>
      <dgm:t>
        <a:bodyPr/>
        <a:lstStyle/>
        <a:p>
          <a:pPr indent="457200" algn="just" rtl="0"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Федор Михайлович Достоевский (1821-1881) – великий русский писатель, в произведениях которого органично сочетается реалистическое изображение социальных контрастов и страстные поиски общественной и человеческой гармонии, тончайший психологизм и гуманизм.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1DB963C-2115-4679-9ED8-B3C6CD9E5772}" type="parTrans" cxnId="{DE2B2B31-737F-46B2-808C-961C1BC6F376}">
      <dgm:prSet/>
      <dgm:spPr/>
      <dgm:t>
        <a:bodyPr/>
        <a:lstStyle/>
        <a:p>
          <a:endParaRPr lang="ru-RU"/>
        </a:p>
      </dgm:t>
    </dgm:pt>
    <dgm:pt modelId="{6852481C-B551-4B9B-8D7C-757DC5633F91}" type="sibTrans" cxnId="{DE2B2B31-737F-46B2-808C-961C1BC6F376}">
      <dgm:prSet/>
      <dgm:spPr/>
      <dgm:t>
        <a:bodyPr/>
        <a:lstStyle/>
        <a:p>
          <a:endParaRPr lang="ru-RU"/>
        </a:p>
      </dgm:t>
    </dgm:pt>
    <dgm:pt modelId="{7FB2A8A6-4B5F-40AE-B6D5-CC21587D1D13}" type="pres">
      <dgm:prSet presAssocID="{7592C2B9-E68A-41DD-A5D9-F3BF562063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4D2D86-E849-44A3-833C-495465C7B76E}" type="pres">
      <dgm:prSet presAssocID="{D654B695-0DED-4030-ADC2-B9123B950E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A8739-FC6B-458F-92A5-8F5A17EB56AA}" type="presOf" srcId="{D654B695-0DED-4030-ADC2-B9123B950ED3}" destId="{7C4D2D86-E849-44A3-833C-495465C7B76E}" srcOrd="0" destOrd="0" presId="urn:microsoft.com/office/officeart/2005/8/layout/vList2"/>
    <dgm:cxn modelId="{5A54125D-EA5C-4D02-BAF5-05D6B39EFCE5}" type="presOf" srcId="{7592C2B9-E68A-41DD-A5D9-F3BF562063B7}" destId="{7FB2A8A6-4B5F-40AE-B6D5-CC21587D1D13}" srcOrd="0" destOrd="0" presId="urn:microsoft.com/office/officeart/2005/8/layout/vList2"/>
    <dgm:cxn modelId="{DE2B2B31-737F-46B2-808C-961C1BC6F376}" srcId="{7592C2B9-E68A-41DD-A5D9-F3BF562063B7}" destId="{D654B695-0DED-4030-ADC2-B9123B950ED3}" srcOrd="0" destOrd="0" parTransId="{71DB963C-2115-4679-9ED8-B3C6CD9E5772}" sibTransId="{6852481C-B551-4B9B-8D7C-757DC5633F91}"/>
    <dgm:cxn modelId="{0B0B81F9-D410-4631-89D4-972E159ED834}" type="presParOf" srcId="{7FB2A8A6-4B5F-40AE-B6D5-CC21587D1D13}" destId="{7C4D2D86-E849-44A3-833C-495465C7B7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3B29C1-6FF6-4A8D-8F56-9FCA70B86CAE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4775382-1066-48E4-B3E2-D7A15725F9C8}">
      <dgm:prSet custT="1"/>
      <dgm:spPr/>
      <dgm:t>
        <a:bodyPr/>
        <a:lstStyle/>
        <a:p>
          <a:pPr indent="457200" algn="just"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«Достоевский есть самый интимный, самый внутренний писатель, так что его читая - как будто не другого кого-то читаешь, а слушаешь свою же душу, только глубже, чем обычно, чем всегда</a:t>
          </a: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».</a:t>
          </a:r>
        </a:p>
        <a:p>
          <a:pPr indent="457200" algn="just" rtl="0">
            <a:lnSpc>
              <a:spcPct val="100000"/>
            </a:lnSpc>
            <a:spcAft>
              <a:spcPts val="0"/>
            </a:spcAft>
          </a:pPr>
          <a:endParaRPr lang="ru-RU" sz="16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indent="457200" algn="r" rtl="0">
            <a:lnSpc>
              <a:spcPct val="100000"/>
            </a:lnSpc>
            <a:spcAft>
              <a:spcPts val="0"/>
            </a:spcAft>
          </a:pPr>
          <a:r>
            <a:rPr lang="ru-RU" sz="16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Ардалиона</a:t>
          </a: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ru-RU" sz="16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Шеколь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76BE84B-B923-42AA-A01F-E609FBF02624}" type="parTrans" cxnId="{91312437-0EEB-46CB-94EF-F06EF151F2D7}">
      <dgm:prSet/>
      <dgm:spPr/>
      <dgm:t>
        <a:bodyPr/>
        <a:lstStyle/>
        <a:p>
          <a:endParaRPr lang="ru-RU"/>
        </a:p>
      </dgm:t>
    </dgm:pt>
    <dgm:pt modelId="{355F5690-88BC-4C51-85DD-D313CBB5F428}" type="sibTrans" cxnId="{91312437-0EEB-46CB-94EF-F06EF151F2D7}">
      <dgm:prSet/>
      <dgm:spPr/>
      <dgm:t>
        <a:bodyPr/>
        <a:lstStyle/>
        <a:p>
          <a:endParaRPr lang="ru-RU"/>
        </a:p>
      </dgm:t>
    </dgm:pt>
    <dgm:pt modelId="{0B44478D-35A7-4A92-BA99-5C6BFF5C90B1}" type="pres">
      <dgm:prSet presAssocID="{D03B29C1-6FF6-4A8D-8F56-9FCA70B86C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F2A4C9-FF39-411F-BE3A-736E20231918}" type="pres">
      <dgm:prSet presAssocID="{D4775382-1066-48E4-B3E2-D7A15725F9C8}" presName="parentText" presStyleLbl="node1" presStyleIdx="0" presStyleCnt="1" custLinFactNeighborY="-32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12437-0EEB-46CB-94EF-F06EF151F2D7}" srcId="{D03B29C1-6FF6-4A8D-8F56-9FCA70B86CAE}" destId="{D4775382-1066-48E4-B3E2-D7A15725F9C8}" srcOrd="0" destOrd="0" parTransId="{176BE84B-B923-42AA-A01F-E609FBF02624}" sibTransId="{355F5690-88BC-4C51-85DD-D313CBB5F428}"/>
    <dgm:cxn modelId="{7C144E19-D2B8-4BFE-AEF7-13D038B223E9}" type="presOf" srcId="{D03B29C1-6FF6-4A8D-8F56-9FCA70B86CAE}" destId="{0B44478D-35A7-4A92-BA99-5C6BFF5C90B1}" srcOrd="0" destOrd="0" presId="urn:microsoft.com/office/officeart/2005/8/layout/vList2"/>
    <dgm:cxn modelId="{54BE0C5F-A280-4B71-936B-B3BF1BF4AF4E}" type="presOf" srcId="{D4775382-1066-48E4-B3E2-D7A15725F9C8}" destId="{94F2A4C9-FF39-411F-BE3A-736E20231918}" srcOrd="0" destOrd="0" presId="urn:microsoft.com/office/officeart/2005/8/layout/vList2"/>
    <dgm:cxn modelId="{7553E67A-B88A-45C5-8D42-AC347F2DED49}" type="presParOf" srcId="{0B44478D-35A7-4A92-BA99-5C6BFF5C90B1}" destId="{94F2A4C9-FF39-411F-BE3A-736E20231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336F78-75CE-4122-9CA0-D4B8A8DE22D0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62EF3A3-3235-4D59-AC4E-6E3EFB2A52EC}">
      <dgm:prSet custT="1"/>
      <dgm:spPr/>
      <dgm:t>
        <a:bodyPr/>
        <a:lstStyle/>
        <a:p>
          <a:pPr indent="457200" algn="just"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Талант господина Достоевского принадлежит к разряду тех, которые постигаются и признаются не вдруг. Много в продолжение его поприща явится талантов, которых будут противопоставлять ему, но кончится тем, что о них забудут именно в то время, когда он достигнет апогея своей славы</a:t>
          </a: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</a:p>
        <a:p>
          <a:pPr indent="457200" algn="just" rtl="0">
            <a:lnSpc>
              <a:spcPct val="100000"/>
            </a:lnSpc>
            <a:spcAft>
              <a:spcPts val="0"/>
            </a:spcAft>
          </a:pPr>
          <a:endParaRPr lang="ru-RU" sz="16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indent="457200" algn="r"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А.В. Луначарский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8287548-9DDD-4F82-9813-2E67E35AF3B2}" type="parTrans" cxnId="{2F2C29EA-3618-4E0A-934E-B75D111F037D}">
      <dgm:prSet/>
      <dgm:spPr/>
      <dgm:t>
        <a:bodyPr/>
        <a:lstStyle/>
        <a:p>
          <a:endParaRPr lang="ru-RU"/>
        </a:p>
      </dgm:t>
    </dgm:pt>
    <dgm:pt modelId="{EE939E66-3F0A-4382-9980-14C9E0730A26}" type="sibTrans" cxnId="{2F2C29EA-3618-4E0A-934E-B75D111F037D}">
      <dgm:prSet/>
      <dgm:spPr/>
      <dgm:t>
        <a:bodyPr/>
        <a:lstStyle/>
        <a:p>
          <a:endParaRPr lang="ru-RU"/>
        </a:p>
      </dgm:t>
    </dgm:pt>
    <dgm:pt modelId="{84739749-6E5F-4BCD-8D0C-1CF7D2B41BAF}" type="pres">
      <dgm:prSet presAssocID="{23336F78-75CE-4122-9CA0-D4B8A8DE22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9B1F28-CC9C-4B84-A397-0A4A79669D67}" type="pres">
      <dgm:prSet presAssocID="{C62EF3A3-3235-4D59-AC4E-6E3EFB2A52EC}" presName="parentText" presStyleLbl="node1" presStyleIdx="0" presStyleCnt="1" custLinFactNeighborY="-22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C29EA-3618-4E0A-934E-B75D111F037D}" srcId="{23336F78-75CE-4122-9CA0-D4B8A8DE22D0}" destId="{C62EF3A3-3235-4D59-AC4E-6E3EFB2A52EC}" srcOrd="0" destOrd="0" parTransId="{C8287548-9DDD-4F82-9813-2E67E35AF3B2}" sibTransId="{EE939E66-3F0A-4382-9980-14C9E0730A26}"/>
    <dgm:cxn modelId="{E921B189-CE78-47AF-817C-7ABB03BD2457}" type="presOf" srcId="{C62EF3A3-3235-4D59-AC4E-6E3EFB2A52EC}" destId="{429B1F28-CC9C-4B84-A397-0A4A79669D67}" srcOrd="0" destOrd="0" presId="urn:microsoft.com/office/officeart/2005/8/layout/vList2"/>
    <dgm:cxn modelId="{D26A562C-F3BD-468C-8F96-0EA24961AEFF}" type="presOf" srcId="{23336F78-75CE-4122-9CA0-D4B8A8DE22D0}" destId="{84739749-6E5F-4BCD-8D0C-1CF7D2B41BAF}" srcOrd="0" destOrd="0" presId="urn:microsoft.com/office/officeart/2005/8/layout/vList2"/>
    <dgm:cxn modelId="{99521DB2-BA9F-430D-94D3-CF519CDAA872}" type="presParOf" srcId="{84739749-6E5F-4BCD-8D0C-1CF7D2B41BAF}" destId="{429B1F28-CC9C-4B84-A397-0A4A79669D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D345DA-B9E7-4487-B92D-4F2430BDE03B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BAB701C-CB2C-4A60-96EA-64102836AE0F}">
      <dgm:prSet custT="1"/>
      <dgm:spPr/>
      <dgm:t>
        <a:bodyPr/>
        <a:lstStyle/>
        <a:p>
          <a:pPr indent="457200" algn="just" rtl="0"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«Преступление и наказание» (рус. </a:t>
          </a:r>
          <a:r>
            <a:rPr lang="ru-RU" sz="1600" b="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дорев</a:t>
          </a:r>
          <a:r>
            <a:rPr lang="ru-RU" sz="1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. </a:t>
          </a:r>
          <a:r>
            <a:rPr lang="ru-RU" sz="1600" b="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Преступленіе</a:t>
          </a:r>
          <a:r>
            <a:rPr lang="ru-RU" sz="1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 и </a:t>
          </a:r>
          <a:r>
            <a:rPr lang="ru-RU" sz="1600" b="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наказаніе</a:t>
          </a:r>
          <a:r>
            <a:rPr lang="ru-RU" sz="1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) — социально-психологический и социально-философский роман Фёдора Михайловича Достоевского, над которым писатель работал в 1865—1866 годах. </a:t>
          </a:r>
          <a:endParaRPr lang="ru-RU" sz="1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2B0C3CD-867D-4E70-A234-1D8947A345F6}" type="parTrans" cxnId="{9BFBE065-150D-49E2-BFAD-7B7789C2DA53}">
      <dgm:prSet/>
      <dgm:spPr/>
      <dgm:t>
        <a:bodyPr/>
        <a:lstStyle/>
        <a:p>
          <a:endParaRPr lang="ru-RU"/>
        </a:p>
      </dgm:t>
    </dgm:pt>
    <dgm:pt modelId="{D211D261-42C5-4342-8D02-CD0CF29A5BDC}" type="sibTrans" cxnId="{9BFBE065-150D-49E2-BFAD-7B7789C2DA53}">
      <dgm:prSet/>
      <dgm:spPr/>
      <dgm:t>
        <a:bodyPr/>
        <a:lstStyle/>
        <a:p>
          <a:endParaRPr lang="ru-RU"/>
        </a:p>
      </dgm:t>
    </dgm:pt>
    <dgm:pt modelId="{A2F82491-FDC0-479B-9EA1-6A945050020D}">
      <dgm:prSet custT="1"/>
      <dgm:spPr/>
      <dgm:t>
        <a:bodyPr/>
        <a:lstStyle/>
        <a:p>
          <a:pPr indent="457200" algn="just" rtl="0"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Впервые опубликован в 1866 году в журнале «Русский вестник» (№ 1, 2, 4, 6—8, 11, 12). Через год вышло в свет отдельное издание, структура которого была немного изменена по сравнению с журнальной редакцией; кроме того, автор внёс в книжный вариант ряд сокращений и стилистических правок. </a:t>
          </a:r>
          <a:endParaRPr lang="ru-RU" sz="1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77384A2-159E-4100-BA56-82B9B40D8794}" type="parTrans" cxnId="{36086EA9-C727-45B5-976F-9C122B887BC4}">
      <dgm:prSet/>
      <dgm:spPr/>
      <dgm:t>
        <a:bodyPr/>
        <a:lstStyle/>
        <a:p>
          <a:endParaRPr lang="ru-RU"/>
        </a:p>
      </dgm:t>
    </dgm:pt>
    <dgm:pt modelId="{C6113699-4848-4758-A555-C2BF0B49445A}" type="sibTrans" cxnId="{36086EA9-C727-45B5-976F-9C122B887BC4}">
      <dgm:prSet/>
      <dgm:spPr/>
      <dgm:t>
        <a:bodyPr/>
        <a:lstStyle/>
        <a:p>
          <a:endParaRPr lang="ru-RU"/>
        </a:p>
      </dgm:t>
    </dgm:pt>
    <dgm:pt modelId="{333D9183-12BC-430D-8498-02DD65E1A29E}" type="pres">
      <dgm:prSet presAssocID="{41D345DA-B9E7-4487-B92D-4F2430BDE0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BE713-FC89-466A-8503-9E242E1A67F7}" type="pres">
      <dgm:prSet presAssocID="{FBAB701C-CB2C-4A60-96EA-64102836AE0F}" presName="parentText" presStyleLbl="node1" presStyleIdx="0" presStyleCnt="2" custScaleY="77228" custLinFactY="-26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B3831-5616-4E77-8CFF-1795C9514F45}" type="pres">
      <dgm:prSet presAssocID="{D211D261-42C5-4342-8D02-CD0CF29A5BDC}" presName="spacer" presStyleCnt="0"/>
      <dgm:spPr/>
    </dgm:pt>
    <dgm:pt modelId="{68AC15C8-B1CE-4A88-961A-D2D1376D5436}" type="pres">
      <dgm:prSet presAssocID="{A2F82491-FDC0-479B-9EA1-6A945050020D}" presName="parentText" presStyleLbl="node1" presStyleIdx="1" presStyleCnt="2" custLinFactY="21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086EA9-C727-45B5-976F-9C122B887BC4}" srcId="{41D345DA-B9E7-4487-B92D-4F2430BDE03B}" destId="{A2F82491-FDC0-479B-9EA1-6A945050020D}" srcOrd="1" destOrd="0" parTransId="{977384A2-159E-4100-BA56-82B9B40D8794}" sibTransId="{C6113699-4848-4758-A555-C2BF0B49445A}"/>
    <dgm:cxn modelId="{9BFBE065-150D-49E2-BFAD-7B7789C2DA53}" srcId="{41D345DA-B9E7-4487-B92D-4F2430BDE03B}" destId="{FBAB701C-CB2C-4A60-96EA-64102836AE0F}" srcOrd="0" destOrd="0" parTransId="{B2B0C3CD-867D-4E70-A234-1D8947A345F6}" sibTransId="{D211D261-42C5-4342-8D02-CD0CF29A5BDC}"/>
    <dgm:cxn modelId="{1732BEFE-48F4-46E2-B6DF-8A158CBB185F}" type="presOf" srcId="{FBAB701C-CB2C-4A60-96EA-64102836AE0F}" destId="{1AABE713-FC89-466A-8503-9E242E1A67F7}" srcOrd="0" destOrd="0" presId="urn:microsoft.com/office/officeart/2005/8/layout/vList2"/>
    <dgm:cxn modelId="{A0CE29C0-6343-4684-B12B-A8188836833C}" type="presOf" srcId="{41D345DA-B9E7-4487-B92D-4F2430BDE03B}" destId="{333D9183-12BC-430D-8498-02DD65E1A29E}" srcOrd="0" destOrd="0" presId="urn:microsoft.com/office/officeart/2005/8/layout/vList2"/>
    <dgm:cxn modelId="{56A4AB38-DFD5-4D92-9886-172276E3C673}" type="presOf" srcId="{A2F82491-FDC0-479B-9EA1-6A945050020D}" destId="{68AC15C8-B1CE-4A88-961A-D2D1376D5436}" srcOrd="0" destOrd="0" presId="urn:microsoft.com/office/officeart/2005/8/layout/vList2"/>
    <dgm:cxn modelId="{D9041532-0F44-40CA-96FC-F154472DB8A2}" type="presParOf" srcId="{333D9183-12BC-430D-8498-02DD65E1A29E}" destId="{1AABE713-FC89-466A-8503-9E242E1A67F7}" srcOrd="0" destOrd="0" presId="urn:microsoft.com/office/officeart/2005/8/layout/vList2"/>
    <dgm:cxn modelId="{0CEDF31A-E7EB-4298-801B-2C0A43A84033}" type="presParOf" srcId="{333D9183-12BC-430D-8498-02DD65E1A29E}" destId="{CE6B3831-5616-4E77-8CFF-1795C9514F45}" srcOrd="1" destOrd="0" presId="urn:microsoft.com/office/officeart/2005/8/layout/vList2"/>
    <dgm:cxn modelId="{D0397119-79AD-4BA6-A6E3-62701CC16DC2}" type="presParOf" srcId="{333D9183-12BC-430D-8498-02DD65E1A29E}" destId="{68AC15C8-B1CE-4A88-961A-D2D1376D543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733B03-FFE9-4BD9-80EA-73E5A824B0C3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41751CE-52E3-477C-9E05-8E2287CBEF09}">
      <dgm:prSet custT="1"/>
      <dgm:spPr/>
      <dgm:t>
        <a:bodyPr/>
        <a:lstStyle/>
        <a:p>
          <a:pPr indent="457200" algn="just"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В книгу вошли произведения Федора Михайловича Достоевского, адресованные детям старшего школьного возраста. Книги этой серии рекомендованы к изучению по новой школьной программе, в том числе и для внеклассного чтения.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2B86B10-699F-4212-B851-734589919530}" type="parTrans" cxnId="{24C194D7-21EF-4CD5-A946-FF01E4FD4B16}">
      <dgm:prSet/>
      <dgm:spPr/>
      <dgm:t>
        <a:bodyPr/>
        <a:lstStyle/>
        <a:p>
          <a:endParaRPr lang="ru-RU"/>
        </a:p>
      </dgm:t>
    </dgm:pt>
    <dgm:pt modelId="{02422B6C-BB80-4480-9CBB-0EDCAD368BF4}" type="sibTrans" cxnId="{24C194D7-21EF-4CD5-A946-FF01E4FD4B16}">
      <dgm:prSet/>
      <dgm:spPr/>
      <dgm:t>
        <a:bodyPr/>
        <a:lstStyle/>
        <a:p>
          <a:endParaRPr lang="ru-RU"/>
        </a:p>
      </dgm:t>
    </dgm:pt>
    <dgm:pt modelId="{77F73257-E5E2-47B9-B1C6-8A04B5584512}" type="pres">
      <dgm:prSet presAssocID="{C4733B03-FFE9-4BD9-80EA-73E5A824B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F7466-20F3-410E-8DE5-0D37F46034EF}" type="pres">
      <dgm:prSet presAssocID="{741751CE-52E3-477C-9E05-8E2287CBEF09}" presName="parentText" presStyleLbl="node1" presStyleIdx="0" presStyleCnt="1" custScaleX="85944" custScaleY="99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502E7F-E691-4CDD-8ECE-FB365DACB170}" type="presOf" srcId="{741751CE-52E3-477C-9E05-8E2287CBEF09}" destId="{D8CF7466-20F3-410E-8DE5-0D37F46034EF}" srcOrd="0" destOrd="0" presId="urn:microsoft.com/office/officeart/2005/8/layout/vList2"/>
    <dgm:cxn modelId="{56BFF2CC-4B2D-4422-8816-BC65DEC82028}" type="presOf" srcId="{C4733B03-FFE9-4BD9-80EA-73E5A824B0C3}" destId="{77F73257-E5E2-47B9-B1C6-8A04B5584512}" srcOrd="0" destOrd="0" presId="urn:microsoft.com/office/officeart/2005/8/layout/vList2"/>
    <dgm:cxn modelId="{24C194D7-21EF-4CD5-A946-FF01E4FD4B16}" srcId="{C4733B03-FFE9-4BD9-80EA-73E5A824B0C3}" destId="{741751CE-52E3-477C-9E05-8E2287CBEF09}" srcOrd="0" destOrd="0" parTransId="{E2B86B10-699F-4212-B851-734589919530}" sibTransId="{02422B6C-BB80-4480-9CBB-0EDCAD368BF4}"/>
    <dgm:cxn modelId="{7BED2876-FE66-4FF3-B87C-0B350957B33D}" type="presParOf" srcId="{77F73257-E5E2-47B9-B1C6-8A04B5584512}" destId="{D8CF7466-20F3-410E-8DE5-0D37F46034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6A7C6F-56B8-44D0-9B97-E915B6DA7AEB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CD840882-D58C-4D26-A695-08916763999B}">
      <dgm:prSet custT="1"/>
      <dgm:spPr/>
      <dgm:t>
        <a:bodyPr/>
        <a:lstStyle/>
        <a:p>
          <a:pPr indent="457200" algn="just"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"Подросток" (1875 г.) Достоевского – роман-исповедь, роман воспитания, в нем подробно рассказывается о становлении характера и жизненной позиции молодого человека 19 лет, уже не совсем подростка, но и не взрослого.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6FCF3FE-A280-4FEB-AAE3-68B330C20876}" type="parTrans" cxnId="{28C13D08-746F-4E32-8212-A94245647109}">
      <dgm:prSet/>
      <dgm:spPr/>
      <dgm:t>
        <a:bodyPr/>
        <a:lstStyle/>
        <a:p>
          <a:endParaRPr lang="ru-RU"/>
        </a:p>
      </dgm:t>
    </dgm:pt>
    <dgm:pt modelId="{BDF35E19-D476-4B8A-9797-ECB9FBA930E4}" type="sibTrans" cxnId="{28C13D08-746F-4E32-8212-A94245647109}">
      <dgm:prSet/>
      <dgm:spPr/>
      <dgm:t>
        <a:bodyPr/>
        <a:lstStyle/>
        <a:p>
          <a:endParaRPr lang="ru-RU"/>
        </a:p>
      </dgm:t>
    </dgm:pt>
    <dgm:pt modelId="{7189B9C7-1213-428F-A74D-310234772EC6}" type="pres">
      <dgm:prSet presAssocID="{F56A7C6F-56B8-44D0-9B97-E915B6DA7A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AD24C-2630-4289-9250-6B634EA9C8C8}" type="pres">
      <dgm:prSet presAssocID="{CD840882-D58C-4D26-A695-0891676399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51A62-0546-4F1E-AE0A-9FE9BBA73F2D}" type="presOf" srcId="{CD840882-D58C-4D26-A695-08916763999B}" destId="{F4DAD24C-2630-4289-9250-6B634EA9C8C8}" srcOrd="0" destOrd="0" presId="urn:microsoft.com/office/officeart/2005/8/layout/vList2"/>
    <dgm:cxn modelId="{0E82B482-BBE4-4330-AF6A-C92034A9059F}" type="presOf" srcId="{F56A7C6F-56B8-44D0-9B97-E915B6DA7AEB}" destId="{7189B9C7-1213-428F-A74D-310234772EC6}" srcOrd="0" destOrd="0" presId="urn:microsoft.com/office/officeart/2005/8/layout/vList2"/>
    <dgm:cxn modelId="{28C13D08-746F-4E32-8212-A94245647109}" srcId="{F56A7C6F-56B8-44D0-9B97-E915B6DA7AEB}" destId="{CD840882-D58C-4D26-A695-08916763999B}" srcOrd="0" destOrd="0" parTransId="{D6FCF3FE-A280-4FEB-AAE3-68B330C20876}" sibTransId="{BDF35E19-D476-4B8A-9797-ECB9FBA930E4}"/>
    <dgm:cxn modelId="{4E0F5FD7-7EFA-40AE-B679-EA084841BA70}" type="presParOf" srcId="{7189B9C7-1213-428F-A74D-310234772EC6}" destId="{F4DAD24C-2630-4289-9250-6B634EA9C8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B5FD9A-D2AD-4B81-8D83-03B981FE5A6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3AB5B62-AE5D-45FB-B244-19CABEE7E59D}">
      <dgm:prSet custT="1"/>
      <dgm:spPr/>
      <dgm:t>
        <a:bodyPr/>
        <a:lstStyle/>
        <a:p>
          <a:pPr indent="457200" algn="just"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«Бедные люди» - первое печатное произведение автора, эпистолярный роман, представляющий собой трогательную переписку между двумя «маленькими людьми»: бедным чиновником и его рано осиротевшей родственницей. В невидимом для чужих глаз общении оба героя обретают ощущение полноты жизни и надежду на радостное будущее, оставляя неизгладимый след в душе каждого читателя. 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995CBD-C1CC-43AC-AF5B-85F9434D52E6}" type="parTrans" cxnId="{E74DE118-F361-4405-8668-DD31CFD34156}">
      <dgm:prSet/>
      <dgm:spPr/>
      <dgm:t>
        <a:bodyPr/>
        <a:lstStyle/>
        <a:p>
          <a:endParaRPr lang="ru-RU"/>
        </a:p>
      </dgm:t>
    </dgm:pt>
    <dgm:pt modelId="{A1C2A98C-03DC-41E1-A962-EFC6D1A2C50F}" type="sibTrans" cxnId="{E74DE118-F361-4405-8668-DD31CFD34156}">
      <dgm:prSet/>
      <dgm:spPr/>
      <dgm:t>
        <a:bodyPr/>
        <a:lstStyle/>
        <a:p>
          <a:endParaRPr lang="ru-RU"/>
        </a:p>
      </dgm:t>
    </dgm:pt>
    <dgm:pt modelId="{959610FD-1739-43AE-8383-958C9A540A17}" type="pres">
      <dgm:prSet presAssocID="{DFB5FD9A-D2AD-4B81-8D83-03B981FE5A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BD669-20D0-47A9-8188-1501A76E1674}" type="pres">
      <dgm:prSet presAssocID="{F3AB5B62-AE5D-45FB-B244-19CABEE7E59D}" presName="parentText" presStyleLbl="node1" presStyleIdx="0" presStyleCnt="1" custScaleX="93076" custScaleY="3073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DE118-F361-4405-8668-DD31CFD34156}" srcId="{DFB5FD9A-D2AD-4B81-8D83-03B981FE5A6C}" destId="{F3AB5B62-AE5D-45FB-B244-19CABEE7E59D}" srcOrd="0" destOrd="0" parTransId="{4B995CBD-C1CC-43AC-AF5B-85F9434D52E6}" sibTransId="{A1C2A98C-03DC-41E1-A962-EFC6D1A2C50F}"/>
    <dgm:cxn modelId="{FD8221ED-546D-49D0-A8DE-EB88617FC592}" type="presOf" srcId="{F3AB5B62-AE5D-45FB-B244-19CABEE7E59D}" destId="{77CBD669-20D0-47A9-8188-1501A76E1674}" srcOrd="0" destOrd="0" presId="urn:microsoft.com/office/officeart/2005/8/layout/vList2"/>
    <dgm:cxn modelId="{83C496B4-89A8-4D11-93B3-63FFB3F8B851}" type="presOf" srcId="{DFB5FD9A-D2AD-4B81-8D83-03B981FE5A6C}" destId="{959610FD-1739-43AE-8383-958C9A540A17}" srcOrd="0" destOrd="0" presId="urn:microsoft.com/office/officeart/2005/8/layout/vList2"/>
    <dgm:cxn modelId="{0BFE7CD4-7664-4B32-843D-99375EAFDDA6}" type="presParOf" srcId="{959610FD-1739-43AE-8383-958C9A540A17}" destId="{77CBD669-20D0-47A9-8188-1501A76E16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82CD0-E10C-4CD9-80FB-BCB923156731}">
      <dsp:nvSpPr>
        <dsp:cNvPr id="0" name=""/>
        <dsp:cNvSpPr/>
      </dsp:nvSpPr>
      <dsp:spPr>
        <a:xfrm>
          <a:off x="0" y="6299"/>
          <a:ext cx="1656184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Музеи</a:t>
          </a:r>
          <a:endParaRPr lang="ru-RU" sz="1900" kern="1200" dirty="0">
            <a:solidFill>
              <a:srgbClr val="FF0000"/>
            </a:solidFill>
          </a:endParaRPr>
        </a:p>
      </dsp:txBody>
      <dsp:txXfrm>
        <a:off x="21704" y="28003"/>
        <a:ext cx="1612776" cy="4011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131F5-56F8-4582-89B8-D7ADFCE24955}">
      <dsp:nvSpPr>
        <dsp:cNvPr id="0" name=""/>
        <dsp:cNvSpPr/>
      </dsp:nvSpPr>
      <dsp:spPr>
        <a:xfrm>
          <a:off x="0" y="0"/>
          <a:ext cx="3754760" cy="35355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45720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"Белые ночи" – одно из лучших произведений школы "сентиментального натурализма", по мнению критика Аполлона Григорьева. Это лирическая исповедь героя-мечтателя, одинокого и робкого человека, в жизни которого на какое-то время появляется девушка, а вместе с ней и надежда на более светлое будущее. 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2593" y="172593"/>
        <a:ext cx="3409574" cy="31903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354E2-2C2A-4392-8C40-A84CE55BE79E}">
      <dsp:nvSpPr>
        <dsp:cNvPr id="0" name=""/>
        <dsp:cNvSpPr/>
      </dsp:nvSpPr>
      <dsp:spPr>
        <a:xfrm>
          <a:off x="298371" y="216022"/>
          <a:ext cx="3441856" cy="12961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457200" algn="just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Есть три вещи, которых боится большинство людей: доверять, говорить правду и быть собой.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61644" y="279295"/>
        <a:ext cx="3315310" cy="11696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69A09-2B8B-45CB-A223-6121DAA56351}">
      <dsp:nvSpPr>
        <dsp:cNvPr id="0" name=""/>
        <dsp:cNvSpPr/>
      </dsp:nvSpPr>
      <dsp:spPr>
        <a:xfrm>
          <a:off x="0" y="72002"/>
          <a:ext cx="3456384" cy="13681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45720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Постарайтесь читать умные и серьезные книги, а жизнь сделает остальное.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6788" y="138790"/>
        <a:ext cx="3322808" cy="12345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90FAF-B9D9-407F-AD56-2C2448379BA8}">
      <dsp:nvSpPr>
        <dsp:cNvPr id="0" name=""/>
        <dsp:cNvSpPr/>
      </dsp:nvSpPr>
      <dsp:spPr>
        <a:xfrm>
          <a:off x="0" y="584895"/>
          <a:ext cx="3966592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Душа исцеляется рядом с детьми</a:t>
          </a: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Ф. М. Достоевский 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9399" y="644294"/>
        <a:ext cx="3847794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E44D2-5F3D-4381-8EE6-757DC0F24AC4}">
      <dsp:nvSpPr>
        <dsp:cNvPr id="0" name=""/>
        <dsp:cNvSpPr/>
      </dsp:nvSpPr>
      <dsp:spPr>
        <a:xfrm>
          <a:off x="0" y="6299"/>
          <a:ext cx="1512168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C00000"/>
              </a:solidFill>
              <a:hlinkClick xmlns:r="http://schemas.openxmlformats.org/officeDocument/2006/relationships" r:id="" action="ppaction://hlinksldjump"/>
            </a:rPr>
            <a:t>Вернуться</a:t>
          </a:r>
          <a:endParaRPr lang="ru-RU" sz="1900" kern="1200" dirty="0">
            <a:solidFill>
              <a:srgbClr val="C00000"/>
            </a:solidFill>
          </a:endParaRPr>
        </a:p>
      </dsp:txBody>
      <dsp:txXfrm>
        <a:off x="21704" y="28003"/>
        <a:ext cx="1468760" cy="401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D2D86-E849-44A3-833C-495465C7B76E}">
      <dsp:nvSpPr>
        <dsp:cNvPr id="0" name=""/>
        <dsp:cNvSpPr/>
      </dsp:nvSpPr>
      <dsp:spPr>
        <a:xfrm>
          <a:off x="0" y="145511"/>
          <a:ext cx="4038600" cy="4427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indent="457200" algn="just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Федор Михайлович Достоевский (1821-1881) – великий русский писатель, в произведениях которого органично сочетается реалистическое изображение социальных контрастов и страстные поиски общественной и человеческой гармонии, тончайший психологизм и гуманизм.</a:t>
          </a:r>
          <a:endParaRPr lang="ru-RU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97148" y="342659"/>
        <a:ext cx="3644304" cy="4032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2A4C9-FF39-411F-BE3A-736E20231918}">
      <dsp:nvSpPr>
        <dsp:cNvPr id="0" name=""/>
        <dsp:cNvSpPr/>
      </dsp:nvSpPr>
      <dsp:spPr>
        <a:xfrm>
          <a:off x="0" y="0"/>
          <a:ext cx="3682752" cy="22434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45720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«Достоевский есть самый интимный, самый внутренний писатель, так что его читая - как будто не другого кого-то читаешь, а слушаешь свою же душу, только глубже, чем обычно, чем всегда</a:t>
          </a: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».</a:t>
          </a:r>
        </a:p>
        <a:p>
          <a:pPr lvl="0" indent="45720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indent="457200" algn="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Ардалиона</a:t>
          </a: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Шеколь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9517" y="109517"/>
        <a:ext cx="3463718" cy="2024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B1F28-CC9C-4B84-A397-0A4A79669D67}">
      <dsp:nvSpPr>
        <dsp:cNvPr id="0" name=""/>
        <dsp:cNvSpPr/>
      </dsp:nvSpPr>
      <dsp:spPr>
        <a:xfrm>
          <a:off x="0" y="0"/>
          <a:ext cx="4038600" cy="3042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45720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Талант господина Достоевского принадлежит к разряду тех, которые постигаются и признаются не вдруг. Много в продолжение его поприща явится талантов, которых будут противопоставлять ему, но кончится тем, что о них забудут именно в то время, когда он достигнет апогея своей славы</a:t>
          </a: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</a:p>
        <a:p>
          <a:pPr lvl="0" indent="45720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indent="457200" algn="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А.В. Луначарский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48498" y="148498"/>
        <a:ext cx="3741604" cy="2745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BE713-FC89-466A-8503-9E242E1A67F7}">
      <dsp:nvSpPr>
        <dsp:cNvPr id="0" name=""/>
        <dsp:cNvSpPr/>
      </dsp:nvSpPr>
      <dsp:spPr>
        <a:xfrm>
          <a:off x="0" y="161864"/>
          <a:ext cx="4038600" cy="17077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45720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«Преступление и наказание» (рус. </a:t>
          </a:r>
          <a:r>
            <a:rPr lang="ru-RU" sz="1600" b="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дорев</a:t>
          </a:r>
          <a:r>
            <a:rPr lang="ru-RU" sz="16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. </a:t>
          </a:r>
          <a:r>
            <a:rPr lang="ru-RU" sz="1600" b="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Преступленіе</a:t>
          </a:r>
          <a:r>
            <a:rPr lang="ru-RU" sz="16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и </a:t>
          </a:r>
          <a:r>
            <a:rPr lang="ru-RU" sz="1600" b="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наказаніе</a:t>
          </a:r>
          <a:r>
            <a:rPr lang="ru-RU" sz="16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) — социально-психологический и социально-философский роман Фёдора Михайловича Достоевского, над которым писатель работал в 1865—1866 годах. </a:t>
          </a:r>
          <a:endParaRPr lang="ru-RU" sz="1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3365" y="245229"/>
        <a:ext cx="3871870" cy="1541012"/>
      </dsp:txXfrm>
    </dsp:sp>
    <dsp:sp modelId="{68AC15C8-B1CE-4A88-961A-D2D1376D5436}">
      <dsp:nvSpPr>
        <dsp:cNvPr id="0" name=""/>
        <dsp:cNvSpPr/>
      </dsp:nvSpPr>
      <dsp:spPr>
        <a:xfrm>
          <a:off x="0" y="2019236"/>
          <a:ext cx="4038600" cy="22113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45720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Впервые опубликован в 1866 году в журнале «Русский вестник» (№ 1, 2, 4, 6—8, 11, 12). Через год вышло в свет отдельное издание, структура которого была немного изменена по сравнению с журнальной редакцией; кроме того, автор внёс в книжный вариант ряд сокращений и стилистических правок. </a:t>
          </a:r>
          <a:endParaRPr lang="ru-RU" sz="1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7947" y="2127183"/>
        <a:ext cx="3822706" cy="1995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F7466-20F3-410E-8DE5-0D37F46034EF}">
      <dsp:nvSpPr>
        <dsp:cNvPr id="0" name=""/>
        <dsp:cNvSpPr/>
      </dsp:nvSpPr>
      <dsp:spPr>
        <a:xfrm>
          <a:off x="283832" y="1107576"/>
          <a:ext cx="3470934" cy="25031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45720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В книгу вошли произведения Федора Михайловича Достоевского, адресованные детям старшего школьного возраста. Книги этой серии рекомендованы к изучению по новой школьной программе, в том числе и для внеклассного чтения.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06026" y="1229770"/>
        <a:ext cx="3226546" cy="22587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AD24C-2630-4289-9250-6B634EA9C8C8}">
      <dsp:nvSpPr>
        <dsp:cNvPr id="0" name=""/>
        <dsp:cNvSpPr/>
      </dsp:nvSpPr>
      <dsp:spPr>
        <a:xfrm>
          <a:off x="0" y="1079670"/>
          <a:ext cx="3682752" cy="22434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45720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"Подросток" (1875 г.) Достоевского – роман-исповедь, роман воспитания, в нем подробно рассказывается о становлении характера и жизненной позиции молодого человека 19 лет, уже не совсем подростка, но и не взрослого.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9517" y="1189187"/>
        <a:ext cx="3463718" cy="20244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BD669-20D0-47A9-8188-1501A76E1674}">
      <dsp:nvSpPr>
        <dsp:cNvPr id="0" name=""/>
        <dsp:cNvSpPr/>
      </dsp:nvSpPr>
      <dsp:spPr>
        <a:xfrm>
          <a:off x="139816" y="288034"/>
          <a:ext cx="3758967" cy="3682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45720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«Бедные люди» - первое печатное произведение автора, эпистолярный роман, представляющий собой трогательную переписку между двумя «маленькими людьми»: бедным чиновником и его рано осиротевшей родственницей. В невидимом для чужих глаз общении оба героя обретают ощущение полноты жизни и надежду на радостное будущее, оставляя неизгладимый след в душе каждого читателя. 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19592" y="467810"/>
        <a:ext cx="3399415" cy="3323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7D168-3576-4E35-8FE1-10EC6E0E888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7604B-50F4-464E-A7D0-CD43796EE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9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7604B-50F4-464E-A7D0-CD43796EE0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1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7368682-AEA6-4C07-9A16-7C8774EE67B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5C6751F-D685-400D-A874-47D4060BF3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slide" Target="slide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12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" Target="slide2.xml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9.xml"/><Relationship Id="rId7" Type="http://schemas.openxmlformats.org/officeDocument/2006/relationships/slide" Target="slide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6864" cy="1454001"/>
          </a:xfrm>
        </p:spPr>
        <p:txBody>
          <a:bodyPr/>
          <a:lstStyle/>
          <a:p>
            <a:pPr algn="ctr"/>
            <a:r>
              <a:rPr lang="ru-RU" sz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Муниципальное  </a:t>
            </a:r>
            <a:r>
              <a:rPr lang="ru-RU" sz="1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бюджетное </a:t>
            </a:r>
            <a:r>
              <a:rPr lang="ru-RU" sz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учреждение  культуры  «Централизованная   библиотечная   система»  </a:t>
            </a:r>
            <a:r>
              <a:rPr lang="ru-RU" sz="1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Центральная   </a:t>
            </a:r>
            <a:r>
              <a:rPr lang="ru-RU" sz="1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городская </a:t>
            </a:r>
            <a:r>
              <a:rPr lang="ru-RU" sz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детская   </a:t>
            </a:r>
            <a:r>
              <a:rPr lang="ru-RU" sz="1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библиотека </a:t>
            </a:r>
            <a:r>
              <a:rPr lang="ru-RU" sz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им</a:t>
            </a:r>
            <a:r>
              <a:rPr lang="ru-RU" sz="1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Н</a:t>
            </a:r>
            <a:r>
              <a:rPr lang="ru-RU" sz="1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К</a:t>
            </a:r>
            <a:r>
              <a:rPr lang="ru-RU" sz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 </a:t>
            </a:r>
            <a:r>
              <a:rPr lang="ru-RU" sz="1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Крупской </a:t>
            </a:r>
            <a:br>
              <a:rPr lang="ru-RU" sz="1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Библиотечно-информационный </a:t>
            </a:r>
            <a:r>
              <a:rPr lang="ru-RU" sz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центр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3600" dirty="0" smtClean="0"/>
              <a:t>«Человек есть тайна»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3092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Интерактивный плакат: </a:t>
            </a:r>
            <a:r>
              <a:rPr lang="ru-RU" dirty="0" smtClean="0"/>
              <a:t>«Послания </a:t>
            </a:r>
            <a:r>
              <a:rPr lang="ru-RU" dirty="0" smtClean="0"/>
              <a:t>от  Федора Михайловича Достоевского потомкам».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(к </a:t>
            </a:r>
            <a:r>
              <a:rPr lang="ru-RU" dirty="0" smtClean="0"/>
              <a:t>200-летию автора)</a:t>
            </a:r>
          </a:p>
          <a:p>
            <a:pPr algn="r"/>
            <a:r>
              <a:rPr lang="ru-RU" sz="1400" dirty="0" smtClean="0"/>
              <a:t>Составитель: </a:t>
            </a:r>
          </a:p>
          <a:p>
            <a:pPr algn="r"/>
            <a:r>
              <a:rPr lang="ru-RU" sz="1400" dirty="0" smtClean="0"/>
              <a:t>гл. </a:t>
            </a:r>
            <a:r>
              <a:rPr lang="ru-RU" sz="1400" dirty="0" smtClean="0"/>
              <a:t>библиотекарь </a:t>
            </a:r>
            <a:r>
              <a:rPr lang="ru-RU" sz="1400" dirty="0" smtClean="0"/>
              <a:t>ЦГДБ им. Н.К. </a:t>
            </a:r>
            <a:r>
              <a:rPr lang="ru-RU" sz="1400" dirty="0" smtClean="0"/>
              <a:t>Крупской</a:t>
            </a:r>
          </a:p>
          <a:p>
            <a:pPr algn="r"/>
            <a:r>
              <a:rPr lang="ru-RU" sz="1400" dirty="0" smtClean="0"/>
              <a:t>Прохорова А.Н.</a:t>
            </a:r>
            <a:endParaRPr lang="ru-RU" sz="1400" dirty="0"/>
          </a:p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Батайск, 2021</a:t>
            </a:r>
            <a:endParaRPr lang="ru-RU" sz="1600" dirty="0"/>
          </a:p>
        </p:txBody>
      </p:sp>
      <p:sp>
        <p:nvSpPr>
          <p:cNvPr id="4" name="Прямоугольник с двумя скругленными соседними углами 3">
            <a:hlinkClick r:id="rId2" action="ppaction://hlinksldjump"/>
          </p:cNvPr>
          <p:cNvSpPr/>
          <p:nvPr/>
        </p:nvSpPr>
        <p:spPr>
          <a:xfrm>
            <a:off x="6300192" y="5805264"/>
            <a:ext cx="2376264" cy="745232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Начать  просмотр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7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Белые ночи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5" y="1673225"/>
            <a:ext cx="3381269" cy="4718050"/>
          </a:xfr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113848"/>
              </p:ext>
            </p:extLst>
          </p:nvPr>
        </p:nvGraphicFramePr>
        <p:xfrm>
          <a:off x="4788024" y="2194536"/>
          <a:ext cx="3754760" cy="353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6156176" y="1440361"/>
            <a:ext cx="1800200" cy="457200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Вернуться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Послания потомкам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9607095"/>
              </p:ext>
            </p:extLst>
          </p:nvPr>
        </p:nvGraphicFramePr>
        <p:xfrm>
          <a:off x="251520" y="2132856"/>
          <a:ext cx="403860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4218764"/>
              </p:ext>
            </p:extLst>
          </p:nvPr>
        </p:nvGraphicFramePr>
        <p:xfrm>
          <a:off x="539552" y="4293096"/>
          <a:ext cx="345638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кругленный прямоугольник 7">
            <a:hlinkClick r:id="rId12" action="ppaction://hlinksldjump"/>
          </p:cNvPr>
          <p:cNvSpPr/>
          <p:nvPr/>
        </p:nvSpPr>
        <p:spPr>
          <a:xfrm>
            <a:off x="6156176" y="1440361"/>
            <a:ext cx="1656184" cy="457200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Вернуться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87" y="2353865"/>
            <a:ext cx="2703429" cy="33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Для вас родители!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0" y="1673225"/>
            <a:ext cx="3527479" cy="4718050"/>
          </a:xfr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1124359"/>
              </p:ext>
            </p:extLst>
          </p:nvPr>
        </p:nvGraphicFramePr>
        <p:xfrm>
          <a:off x="4788024" y="2708920"/>
          <a:ext cx="3966592" cy="238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6156176" y="1440361"/>
            <a:ext cx="1656184" cy="457200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Вернуться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Юбилейная </a:t>
            </a:r>
            <a:r>
              <a:rPr lang="ru-RU" dirty="0" smtClean="0"/>
              <a:t>полка </a:t>
            </a:r>
            <a:br>
              <a:rPr lang="ru-RU" dirty="0" smtClean="0"/>
            </a:b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(Наведите курсор  на кнопку около книг и ознакомьтесь с информацией)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8352928" cy="4876800"/>
          </a:xfrm>
        </p:spPr>
      </p:pic>
      <p:sp>
        <p:nvSpPr>
          <p:cNvPr id="3" name="Загнутый угол 2">
            <a:hlinkClick r:id="rId4" action="ppaction://hlinksldjump"/>
          </p:cNvPr>
          <p:cNvSpPr/>
          <p:nvPr/>
        </p:nvSpPr>
        <p:spPr>
          <a:xfrm>
            <a:off x="1043608" y="2420888"/>
            <a:ext cx="1296144" cy="1440159"/>
          </a:xfrm>
          <a:prstGeom prst="foldedCorner">
            <a:avLst>
              <a:gd name="adj" fmla="val 53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2555776" y="3140967"/>
            <a:ext cx="194421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884028" y="5309499"/>
            <a:ext cx="2138536" cy="914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995936" y="5309579"/>
            <a:ext cx="2026628" cy="914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015804" y="2435197"/>
            <a:ext cx="1323947" cy="142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5157192"/>
            <a:ext cx="202662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3995936" y="5309499"/>
            <a:ext cx="2026628" cy="762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3203848" y="4670655"/>
            <a:ext cx="1099022" cy="914400"/>
          </a:xfrm>
          <a:custGeom>
            <a:avLst/>
            <a:gdLst>
              <a:gd name="connsiteX0" fmla="*/ 0 w 1216152"/>
              <a:gd name="connsiteY0" fmla="*/ 914400 h 914400"/>
              <a:gd name="connsiteX1" fmla="*/ 228600 w 1216152"/>
              <a:gd name="connsiteY1" fmla="*/ 0 h 914400"/>
              <a:gd name="connsiteX2" fmla="*/ 1216152 w 1216152"/>
              <a:gd name="connsiteY2" fmla="*/ 0 h 914400"/>
              <a:gd name="connsiteX3" fmla="*/ 987552 w 1216152"/>
              <a:gd name="connsiteY3" fmla="*/ 914400 h 914400"/>
              <a:gd name="connsiteX4" fmla="*/ 0 w 1216152"/>
              <a:gd name="connsiteY4" fmla="*/ 914400 h 914400"/>
              <a:gd name="connsiteX0" fmla="*/ 0 w 1243038"/>
              <a:gd name="connsiteY0" fmla="*/ 914400 h 914400"/>
              <a:gd name="connsiteX1" fmla="*/ 228600 w 1243038"/>
              <a:gd name="connsiteY1" fmla="*/ 0 h 914400"/>
              <a:gd name="connsiteX2" fmla="*/ 1216152 w 1243038"/>
              <a:gd name="connsiteY2" fmla="*/ 0 h 914400"/>
              <a:gd name="connsiteX3" fmla="*/ 1231949 w 1243038"/>
              <a:gd name="connsiteY3" fmla="*/ 417539 h 914400"/>
              <a:gd name="connsiteX4" fmla="*/ 987552 w 1243038"/>
              <a:gd name="connsiteY4" fmla="*/ 914400 h 914400"/>
              <a:gd name="connsiteX5" fmla="*/ 0 w 1243038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038" h="914400">
                <a:moveTo>
                  <a:pt x="0" y="914400"/>
                </a:moveTo>
                <a:lnTo>
                  <a:pt x="228600" y="0"/>
                </a:lnTo>
                <a:lnTo>
                  <a:pt x="1216152" y="0"/>
                </a:lnTo>
                <a:cubicBezTo>
                  <a:pt x="1172256" y="139180"/>
                  <a:pt x="1275845" y="278359"/>
                  <a:pt x="1231949" y="417539"/>
                </a:cubicBezTo>
                <a:lnTo>
                  <a:pt x="987552" y="914400"/>
                </a:lnTo>
                <a:lnTo>
                  <a:pt x="0" y="9144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овина рамки 15"/>
          <p:cNvSpPr/>
          <p:nvPr/>
        </p:nvSpPr>
        <p:spPr>
          <a:xfrm>
            <a:off x="5240919" y="2788480"/>
            <a:ext cx="781645" cy="94286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609603 w 914400"/>
              <a:gd name="connsiteY2" fmla="*/ 304797 h 914400"/>
              <a:gd name="connsiteX3" fmla="*/ 304797 w 914400"/>
              <a:gd name="connsiteY3" fmla="*/ 304797 h 914400"/>
              <a:gd name="connsiteX4" fmla="*/ 304797 w 914400"/>
              <a:gd name="connsiteY4" fmla="*/ 609603 h 914400"/>
              <a:gd name="connsiteX5" fmla="*/ 0 w 914400"/>
              <a:gd name="connsiteY5" fmla="*/ 914400 h 914400"/>
              <a:gd name="connsiteX6" fmla="*/ 0 w 914400"/>
              <a:gd name="connsiteY6" fmla="*/ 0 h 914400"/>
              <a:gd name="connsiteX0" fmla="*/ 0 w 914400"/>
              <a:gd name="connsiteY0" fmla="*/ 0 h 942862"/>
              <a:gd name="connsiteX1" fmla="*/ 914400 w 914400"/>
              <a:gd name="connsiteY1" fmla="*/ 0 h 942862"/>
              <a:gd name="connsiteX2" fmla="*/ 609603 w 914400"/>
              <a:gd name="connsiteY2" fmla="*/ 304797 h 942862"/>
              <a:gd name="connsiteX3" fmla="*/ 304797 w 914400"/>
              <a:gd name="connsiteY3" fmla="*/ 304797 h 942862"/>
              <a:gd name="connsiteX4" fmla="*/ 304797 w 914400"/>
              <a:gd name="connsiteY4" fmla="*/ 609603 h 942862"/>
              <a:gd name="connsiteX5" fmla="*/ 599442 w 914400"/>
              <a:gd name="connsiteY5" fmla="*/ 942862 h 942862"/>
              <a:gd name="connsiteX6" fmla="*/ 0 w 914400"/>
              <a:gd name="connsiteY6" fmla="*/ 914400 h 942862"/>
              <a:gd name="connsiteX7" fmla="*/ 0 w 914400"/>
              <a:gd name="connsiteY7" fmla="*/ 0 h 942862"/>
              <a:gd name="connsiteX0" fmla="*/ 0 w 914400"/>
              <a:gd name="connsiteY0" fmla="*/ 0 h 942862"/>
              <a:gd name="connsiteX1" fmla="*/ 914400 w 914400"/>
              <a:gd name="connsiteY1" fmla="*/ 0 h 942862"/>
              <a:gd name="connsiteX2" fmla="*/ 609603 w 914400"/>
              <a:gd name="connsiteY2" fmla="*/ 304797 h 942862"/>
              <a:gd name="connsiteX3" fmla="*/ 304797 w 914400"/>
              <a:gd name="connsiteY3" fmla="*/ 304797 h 942862"/>
              <a:gd name="connsiteX4" fmla="*/ 304797 w 914400"/>
              <a:gd name="connsiteY4" fmla="*/ 609603 h 942862"/>
              <a:gd name="connsiteX5" fmla="*/ 599442 w 914400"/>
              <a:gd name="connsiteY5" fmla="*/ 942862 h 942862"/>
              <a:gd name="connsiteX6" fmla="*/ 0 w 914400"/>
              <a:gd name="connsiteY6" fmla="*/ 914400 h 942862"/>
              <a:gd name="connsiteX7" fmla="*/ 0 w 914400"/>
              <a:gd name="connsiteY7" fmla="*/ 0 h 942862"/>
              <a:gd name="connsiteX0" fmla="*/ 0 w 914400"/>
              <a:gd name="connsiteY0" fmla="*/ 0 h 942862"/>
              <a:gd name="connsiteX1" fmla="*/ 914400 w 914400"/>
              <a:gd name="connsiteY1" fmla="*/ 0 h 942862"/>
              <a:gd name="connsiteX2" fmla="*/ 569946 w 914400"/>
              <a:gd name="connsiteY2" fmla="*/ 382423 h 942862"/>
              <a:gd name="connsiteX3" fmla="*/ 609603 w 914400"/>
              <a:gd name="connsiteY3" fmla="*/ 304797 h 942862"/>
              <a:gd name="connsiteX4" fmla="*/ 304797 w 914400"/>
              <a:gd name="connsiteY4" fmla="*/ 304797 h 942862"/>
              <a:gd name="connsiteX5" fmla="*/ 304797 w 914400"/>
              <a:gd name="connsiteY5" fmla="*/ 609603 h 942862"/>
              <a:gd name="connsiteX6" fmla="*/ 599442 w 914400"/>
              <a:gd name="connsiteY6" fmla="*/ 942862 h 942862"/>
              <a:gd name="connsiteX7" fmla="*/ 0 w 914400"/>
              <a:gd name="connsiteY7" fmla="*/ 914400 h 942862"/>
              <a:gd name="connsiteX8" fmla="*/ 0 w 914400"/>
              <a:gd name="connsiteY8" fmla="*/ 0 h 942862"/>
              <a:gd name="connsiteX0" fmla="*/ 0 w 914400"/>
              <a:gd name="connsiteY0" fmla="*/ 0 h 942862"/>
              <a:gd name="connsiteX1" fmla="*/ 914400 w 914400"/>
              <a:gd name="connsiteY1" fmla="*/ 0 h 942862"/>
              <a:gd name="connsiteX2" fmla="*/ 569946 w 914400"/>
              <a:gd name="connsiteY2" fmla="*/ 382423 h 942862"/>
              <a:gd name="connsiteX3" fmla="*/ 609603 w 914400"/>
              <a:gd name="connsiteY3" fmla="*/ 304797 h 942862"/>
              <a:gd name="connsiteX4" fmla="*/ 304797 w 914400"/>
              <a:gd name="connsiteY4" fmla="*/ 304797 h 942862"/>
              <a:gd name="connsiteX5" fmla="*/ 466707 w 914400"/>
              <a:gd name="connsiteY5" fmla="*/ 411920 h 942862"/>
              <a:gd name="connsiteX6" fmla="*/ 304797 w 914400"/>
              <a:gd name="connsiteY6" fmla="*/ 609603 h 942862"/>
              <a:gd name="connsiteX7" fmla="*/ 599442 w 914400"/>
              <a:gd name="connsiteY7" fmla="*/ 942862 h 942862"/>
              <a:gd name="connsiteX8" fmla="*/ 0 w 914400"/>
              <a:gd name="connsiteY8" fmla="*/ 914400 h 942862"/>
              <a:gd name="connsiteX9" fmla="*/ 0 w 914400"/>
              <a:gd name="connsiteY9" fmla="*/ 0 h 94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" h="942862">
                <a:moveTo>
                  <a:pt x="0" y="0"/>
                </a:moveTo>
                <a:lnTo>
                  <a:pt x="914400" y="0"/>
                </a:lnTo>
                <a:cubicBezTo>
                  <a:pt x="878240" y="38984"/>
                  <a:pt x="606106" y="343439"/>
                  <a:pt x="569946" y="382423"/>
                </a:cubicBezTo>
                <a:lnTo>
                  <a:pt x="609603" y="304797"/>
                </a:lnTo>
                <a:lnTo>
                  <a:pt x="304797" y="304797"/>
                </a:lnTo>
                <a:cubicBezTo>
                  <a:pt x="304690" y="340505"/>
                  <a:pt x="466814" y="376212"/>
                  <a:pt x="466707" y="411920"/>
                </a:cubicBezTo>
                <a:lnTo>
                  <a:pt x="304797" y="609603"/>
                </a:lnTo>
                <a:cubicBezTo>
                  <a:pt x="565244" y="597786"/>
                  <a:pt x="604466" y="925182"/>
                  <a:pt x="599442" y="942862"/>
                </a:cubicBez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58616" y="2657001"/>
            <a:ext cx="914400" cy="50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33694" y="2345511"/>
            <a:ext cx="943897" cy="153383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43897"/>
              <a:gd name="connsiteY0" fmla="*/ 0 h 1533832"/>
              <a:gd name="connsiteX1" fmla="*/ 914400 w 943897"/>
              <a:gd name="connsiteY1" fmla="*/ 0 h 1533832"/>
              <a:gd name="connsiteX2" fmla="*/ 943897 w 943897"/>
              <a:gd name="connsiteY2" fmla="*/ 1533832 h 1533832"/>
              <a:gd name="connsiteX3" fmla="*/ 0 w 943897"/>
              <a:gd name="connsiteY3" fmla="*/ 914400 h 1533832"/>
              <a:gd name="connsiteX4" fmla="*/ 0 w 943897"/>
              <a:gd name="connsiteY4" fmla="*/ 0 h 1533832"/>
              <a:gd name="connsiteX0" fmla="*/ 0 w 943897"/>
              <a:gd name="connsiteY0" fmla="*/ 0 h 1533832"/>
              <a:gd name="connsiteX1" fmla="*/ 914400 w 943897"/>
              <a:gd name="connsiteY1" fmla="*/ 0 h 1533832"/>
              <a:gd name="connsiteX2" fmla="*/ 943897 w 943897"/>
              <a:gd name="connsiteY2" fmla="*/ 1533832 h 1533832"/>
              <a:gd name="connsiteX3" fmla="*/ 176981 w 943897"/>
              <a:gd name="connsiteY3" fmla="*/ 884903 h 1533832"/>
              <a:gd name="connsiteX4" fmla="*/ 0 w 943897"/>
              <a:gd name="connsiteY4" fmla="*/ 0 h 153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897" h="1533832">
                <a:moveTo>
                  <a:pt x="0" y="0"/>
                </a:moveTo>
                <a:lnTo>
                  <a:pt x="914400" y="0"/>
                </a:lnTo>
                <a:lnTo>
                  <a:pt x="943897" y="1533832"/>
                </a:lnTo>
                <a:lnTo>
                  <a:pt x="176981" y="88490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>
            <a:hlinkClick r:id="rId7" action="ppaction://hlinksldjump"/>
          </p:cNvPr>
          <p:cNvSpPr/>
          <p:nvPr/>
        </p:nvSpPr>
        <p:spPr>
          <a:xfrm>
            <a:off x="3256687" y="4469218"/>
            <a:ext cx="1216152" cy="929149"/>
          </a:xfrm>
          <a:custGeom>
            <a:avLst/>
            <a:gdLst>
              <a:gd name="connsiteX0" fmla="*/ 0 w 1216152"/>
              <a:gd name="connsiteY0" fmla="*/ 914400 h 914400"/>
              <a:gd name="connsiteX1" fmla="*/ 228600 w 1216152"/>
              <a:gd name="connsiteY1" fmla="*/ 0 h 914400"/>
              <a:gd name="connsiteX2" fmla="*/ 1216152 w 1216152"/>
              <a:gd name="connsiteY2" fmla="*/ 0 h 914400"/>
              <a:gd name="connsiteX3" fmla="*/ 987552 w 1216152"/>
              <a:gd name="connsiteY3" fmla="*/ 914400 h 914400"/>
              <a:gd name="connsiteX4" fmla="*/ 0 w 1216152"/>
              <a:gd name="connsiteY4" fmla="*/ 914400 h 914400"/>
              <a:gd name="connsiteX0" fmla="*/ 0 w 1216152"/>
              <a:gd name="connsiteY0" fmla="*/ 929149 h 929149"/>
              <a:gd name="connsiteX1" fmla="*/ 154858 w 1216152"/>
              <a:gd name="connsiteY1" fmla="*/ 0 h 929149"/>
              <a:gd name="connsiteX2" fmla="*/ 1216152 w 1216152"/>
              <a:gd name="connsiteY2" fmla="*/ 14749 h 929149"/>
              <a:gd name="connsiteX3" fmla="*/ 987552 w 1216152"/>
              <a:gd name="connsiteY3" fmla="*/ 929149 h 929149"/>
              <a:gd name="connsiteX4" fmla="*/ 0 w 1216152"/>
              <a:gd name="connsiteY4" fmla="*/ 929149 h 92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152" h="929149">
                <a:moveTo>
                  <a:pt x="0" y="929149"/>
                </a:moveTo>
                <a:lnTo>
                  <a:pt x="154858" y="0"/>
                </a:lnTo>
                <a:lnTo>
                  <a:pt x="1216152" y="14749"/>
                </a:lnTo>
                <a:lnTo>
                  <a:pt x="987552" y="929149"/>
                </a:lnTo>
                <a:lnTo>
                  <a:pt x="0" y="9291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овина рамки 21">
            <a:hlinkClick r:id="rId8" action="ppaction://hlinksldjump"/>
          </p:cNvPr>
          <p:cNvSpPr/>
          <p:nvPr/>
        </p:nvSpPr>
        <p:spPr>
          <a:xfrm>
            <a:off x="5196204" y="2657001"/>
            <a:ext cx="849217" cy="1226834"/>
          </a:xfrm>
          <a:custGeom>
            <a:avLst/>
            <a:gdLst>
              <a:gd name="connsiteX0" fmla="*/ 0 w 555217"/>
              <a:gd name="connsiteY0" fmla="*/ 0 h 912626"/>
              <a:gd name="connsiteX1" fmla="*/ 555217 w 555217"/>
              <a:gd name="connsiteY1" fmla="*/ 0 h 912626"/>
              <a:gd name="connsiteX2" fmla="*/ 442625 w 555217"/>
              <a:gd name="connsiteY2" fmla="*/ 185070 h 912626"/>
              <a:gd name="connsiteX3" fmla="*/ 185070 w 555217"/>
              <a:gd name="connsiteY3" fmla="*/ 185070 h 912626"/>
              <a:gd name="connsiteX4" fmla="*/ 185070 w 555217"/>
              <a:gd name="connsiteY4" fmla="*/ 608420 h 912626"/>
              <a:gd name="connsiteX5" fmla="*/ 0 w 555217"/>
              <a:gd name="connsiteY5" fmla="*/ 912626 h 912626"/>
              <a:gd name="connsiteX6" fmla="*/ 0 w 555217"/>
              <a:gd name="connsiteY6" fmla="*/ 0 h 912626"/>
              <a:gd name="connsiteX0" fmla="*/ 0 w 804502"/>
              <a:gd name="connsiteY0" fmla="*/ 0 h 912626"/>
              <a:gd name="connsiteX1" fmla="*/ 555217 w 804502"/>
              <a:gd name="connsiteY1" fmla="*/ 0 h 912626"/>
              <a:gd name="connsiteX2" fmla="*/ 442625 w 804502"/>
              <a:gd name="connsiteY2" fmla="*/ 185070 h 912626"/>
              <a:gd name="connsiteX3" fmla="*/ 804502 w 804502"/>
              <a:gd name="connsiteY3" fmla="*/ 671767 h 912626"/>
              <a:gd name="connsiteX4" fmla="*/ 185070 w 804502"/>
              <a:gd name="connsiteY4" fmla="*/ 608420 h 912626"/>
              <a:gd name="connsiteX5" fmla="*/ 0 w 804502"/>
              <a:gd name="connsiteY5" fmla="*/ 912626 h 912626"/>
              <a:gd name="connsiteX6" fmla="*/ 0 w 804502"/>
              <a:gd name="connsiteY6" fmla="*/ 0 h 912626"/>
              <a:gd name="connsiteX0" fmla="*/ 0 w 804502"/>
              <a:gd name="connsiteY0" fmla="*/ 0 h 912626"/>
              <a:gd name="connsiteX1" fmla="*/ 555217 w 804502"/>
              <a:gd name="connsiteY1" fmla="*/ 0 h 912626"/>
              <a:gd name="connsiteX2" fmla="*/ 708096 w 804502"/>
              <a:gd name="connsiteY2" fmla="*/ 111328 h 912626"/>
              <a:gd name="connsiteX3" fmla="*/ 804502 w 804502"/>
              <a:gd name="connsiteY3" fmla="*/ 671767 h 912626"/>
              <a:gd name="connsiteX4" fmla="*/ 185070 w 804502"/>
              <a:gd name="connsiteY4" fmla="*/ 608420 h 912626"/>
              <a:gd name="connsiteX5" fmla="*/ 0 w 804502"/>
              <a:gd name="connsiteY5" fmla="*/ 912626 h 912626"/>
              <a:gd name="connsiteX6" fmla="*/ 0 w 804502"/>
              <a:gd name="connsiteY6" fmla="*/ 0 h 912626"/>
              <a:gd name="connsiteX0" fmla="*/ 0 w 804502"/>
              <a:gd name="connsiteY0" fmla="*/ 0 h 912626"/>
              <a:gd name="connsiteX1" fmla="*/ 555217 w 804502"/>
              <a:gd name="connsiteY1" fmla="*/ 0 h 912626"/>
              <a:gd name="connsiteX2" fmla="*/ 708096 w 804502"/>
              <a:gd name="connsiteY2" fmla="*/ 111328 h 912626"/>
              <a:gd name="connsiteX3" fmla="*/ 804502 w 804502"/>
              <a:gd name="connsiteY3" fmla="*/ 671767 h 912626"/>
              <a:gd name="connsiteX4" fmla="*/ 214567 w 804502"/>
              <a:gd name="connsiteY4" fmla="*/ 800149 h 912626"/>
              <a:gd name="connsiteX5" fmla="*/ 0 w 804502"/>
              <a:gd name="connsiteY5" fmla="*/ 912626 h 912626"/>
              <a:gd name="connsiteX6" fmla="*/ 0 w 804502"/>
              <a:gd name="connsiteY6" fmla="*/ 0 h 912626"/>
              <a:gd name="connsiteX0" fmla="*/ 0 w 804502"/>
              <a:gd name="connsiteY0" fmla="*/ 0 h 1060110"/>
              <a:gd name="connsiteX1" fmla="*/ 555217 w 804502"/>
              <a:gd name="connsiteY1" fmla="*/ 0 h 1060110"/>
              <a:gd name="connsiteX2" fmla="*/ 708096 w 804502"/>
              <a:gd name="connsiteY2" fmla="*/ 111328 h 1060110"/>
              <a:gd name="connsiteX3" fmla="*/ 804502 w 804502"/>
              <a:gd name="connsiteY3" fmla="*/ 671767 h 1060110"/>
              <a:gd name="connsiteX4" fmla="*/ 214567 w 804502"/>
              <a:gd name="connsiteY4" fmla="*/ 800149 h 1060110"/>
              <a:gd name="connsiteX5" fmla="*/ 501446 w 804502"/>
              <a:gd name="connsiteY5" fmla="*/ 1060110 h 1060110"/>
              <a:gd name="connsiteX6" fmla="*/ 0 w 804502"/>
              <a:gd name="connsiteY6" fmla="*/ 0 h 1060110"/>
              <a:gd name="connsiteX0" fmla="*/ 0 w 804502"/>
              <a:gd name="connsiteY0" fmla="*/ 0 h 1069220"/>
              <a:gd name="connsiteX1" fmla="*/ 555217 w 804502"/>
              <a:gd name="connsiteY1" fmla="*/ 0 h 1069220"/>
              <a:gd name="connsiteX2" fmla="*/ 708096 w 804502"/>
              <a:gd name="connsiteY2" fmla="*/ 111328 h 1069220"/>
              <a:gd name="connsiteX3" fmla="*/ 804502 w 804502"/>
              <a:gd name="connsiteY3" fmla="*/ 671767 h 1069220"/>
              <a:gd name="connsiteX4" fmla="*/ 214567 w 804502"/>
              <a:gd name="connsiteY4" fmla="*/ 800149 h 1069220"/>
              <a:gd name="connsiteX5" fmla="*/ 501446 w 804502"/>
              <a:gd name="connsiteY5" fmla="*/ 1060110 h 1069220"/>
              <a:gd name="connsiteX6" fmla="*/ 0 w 804502"/>
              <a:gd name="connsiteY6" fmla="*/ 0 h 1069220"/>
              <a:gd name="connsiteX0" fmla="*/ 44715 w 849217"/>
              <a:gd name="connsiteY0" fmla="*/ 0 h 1226834"/>
              <a:gd name="connsiteX1" fmla="*/ 599932 w 849217"/>
              <a:gd name="connsiteY1" fmla="*/ 0 h 1226834"/>
              <a:gd name="connsiteX2" fmla="*/ 752811 w 849217"/>
              <a:gd name="connsiteY2" fmla="*/ 111328 h 1226834"/>
              <a:gd name="connsiteX3" fmla="*/ 849217 w 849217"/>
              <a:gd name="connsiteY3" fmla="*/ 671767 h 1226834"/>
              <a:gd name="connsiteX4" fmla="*/ 259282 w 849217"/>
              <a:gd name="connsiteY4" fmla="*/ 800149 h 1226834"/>
              <a:gd name="connsiteX5" fmla="*/ 546161 w 849217"/>
              <a:gd name="connsiteY5" fmla="*/ 1060110 h 1226834"/>
              <a:gd name="connsiteX6" fmla="*/ 68969 w 849217"/>
              <a:gd name="connsiteY6" fmla="*/ 1162831 h 1226834"/>
              <a:gd name="connsiteX7" fmla="*/ 44715 w 849217"/>
              <a:gd name="connsiteY7" fmla="*/ 0 h 12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9217" h="1226834">
                <a:moveTo>
                  <a:pt x="44715" y="0"/>
                </a:moveTo>
                <a:lnTo>
                  <a:pt x="599932" y="0"/>
                </a:lnTo>
                <a:lnTo>
                  <a:pt x="752811" y="111328"/>
                </a:lnTo>
                <a:lnTo>
                  <a:pt x="849217" y="671767"/>
                </a:lnTo>
                <a:lnTo>
                  <a:pt x="259282" y="800149"/>
                </a:lnTo>
                <a:lnTo>
                  <a:pt x="546161" y="1060110"/>
                </a:lnTo>
                <a:cubicBezTo>
                  <a:pt x="536565" y="1098435"/>
                  <a:pt x="152543" y="1339516"/>
                  <a:pt x="68969" y="1162831"/>
                </a:cubicBezTo>
                <a:cubicBezTo>
                  <a:pt x="-14605" y="986146"/>
                  <a:pt x="-21656" y="171683"/>
                  <a:pt x="44715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5766698"/>
            <a:ext cx="2304256" cy="762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одним вырезанным скругленным углом 23">
            <a:hlinkClick r:id="rId9" action="ppaction://hlinksldjump"/>
          </p:cNvPr>
          <p:cNvSpPr/>
          <p:nvPr/>
        </p:nvSpPr>
        <p:spPr>
          <a:xfrm>
            <a:off x="1475657" y="5585055"/>
            <a:ext cx="2277702" cy="638844"/>
          </a:xfrm>
          <a:prstGeom prst="snip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противолежащими углами 25">
            <a:hlinkClick r:id="rId9" action="ppaction://hlinksldjump"/>
          </p:cNvPr>
          <p:cNvSpPr/>
          <p:nvPr/>
        </p:nvSpPr>
        <p:spPr>
          <a:xfrm>
            <a:off x="6156176" y="5127855"/>
            <a:ext cx="2088232" cy="48653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соседними углами 26">
            <a:hlinkClick r:id="rId10" action="ppaction://hlinksldjump"/>
          </p:cNvPr>
          <p:cNvSpPr/>
          <p:nvPr/>
        </p:nvSpPr>
        <p:spPr>
          <a:xfrm>
            <a:off x="5724128" y="3259472"/>
            <a:ext cx="1944215" cy="624363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Фигура, имеющая форму буквы L 27">
            <a:hlinkClick r:id="rId11" action="ppaction://hlinksldjump"/>
          </p:cNvPr>
          <p:cNvSpPr/>
          <p:nvPr/>
        </p:nvSpPr>
        <p:spPr>
          <a:xfrm>
            <a:off x="4105274" y="2226567"/>
            <a:ext cx="914400" cy="914400"/>
          </a:xfrm>
          <a:custGeom>
            <a:avLst/>
            <a:gdLst>
              <a:gd name="connsiteX0" fmla="*/ 0 w 914400"/>
              <a:gd name="connsiteY0" fmla="*/ 0 h 914400"/>
              <a:gd name="connsiteX1" fmla="*/ 457200 w 914400"/>
              <a:gd name="connsiteY1" fmla="*/ 0 h 914400"/>
              <a:gd name="connsiteX2" fmla="*/ 457200 w 914400"/>
              <a:gd name="connsiteY2" fmla="*/ 457200 h 914400"/>
              <a:gd name="connsiteX3" fmla="*/ 914400 w 914400"/>
              <a:gd name="connsiteY3" fmla="*/ 457200 h 914400"/>
              <a:gd name="connsiteX4" fmla="*/ 914400 w 914400"/>
              <a:gd name="connsiteY4" fmla="*/ 914400 h 914400"/>
              <a:gd name="connsiteX5" fmla="*/ 0 w 914400"/>
              <a:gd name="connsiteY5" fmla="*/ 914400 h 914400"/>
              <a:gd name="connsiteX6" fmla="*/ 0 w 914400"/>
              <a:gd name="connsiteY6" fmla="*/ 0 h 914400"/>
              <a:gd name="connsiteX0" fmla="*/ 0 w 914400"/>
              <a:gd name="connsiteY0" fmla="*/ 0 h 914400"/>
              <a:gd name="connsiteX1" fmla="*/ 457200 w 914400"/>
              <a:gd name="connsiteY1" fmla="*/ 0 h 914400"/>
              <a:gd name="connsiteX2" fmla="*/ 457200 w 914400"/>
              <a:gd name="connsiteY2" fmla="*/ 457200 h 914400"/>
              <a:gd name="connsiteX3" fmla="*/ 702700 w 914400"/>
              <a:gd name="connsiteY3" fmla="*/ 354401 h 914400"/>
              <a:gd name="connsiteX4" fmla="*/ 914400 w 914400"/>
              <a:gd name="connsiteY4" fmla="*/ 457200 h 914400"/>
              <a:gd name="connsiteX5" fmla="*/ 914400 w 914400"/>
              <a:gd name="connsiteY5" fmla="*/ 914400 h 914400"/>
              <a:gd name="connsiteX6" fmla="*/ 0 w 914400"/>
              <a:gd name="connsiteY6" fmla="*/ 914400 h 914400"/>
              <a:gd name="connsiteX7" fmla="*/ 0 w 914400"/>
              <a:gd name="connsiteY7" fmla="*/ 0 h 914400"/>
              <a:gd name="connsiteX0" fmla="*/ 0 w 914400"/>
              <a:gd name="connsiteY0" fmla="*/ 0 h 914400"/>
              <a:gd name="connsiteX1" fmla="*/ 457200 w 914400"/>
              <a:gd name="connsiteY1" fmla="*/ 0 h 914400"/>
              <a:gd name="connsiteX2" fmla="*/ 752168 w 914400"/>
              <a:gd name="connsiteY2" fmla="*/ 132735 h 914400"/>
              <a:gd name="connsiteX3" fmla="*/ 702700 w 914400"/>
              <a:gd name="connsiteY3" fmla="*/ 354401 h 914400"/>
              <a:gd name="connsiteX4" fmla="*/ 914400 w 914400"/>
              <a:gd name="connsiteY4" fmla="*/ 457200 h 914400"/>
              <a:gd name="connsiteX5" fmla="*/ 914400 w 914400"/>
              <a:gd name="connsiteY5" fmla="*/ 914400 h 914400"/>
              <a:gd name="connsiteX6" fmla="*/ 0 w 914400"/>
              <a:gd name="connsiteY6" fmla="*/ 914400 h 914400"/>
              <a:gd name="connsiteX7" fmla="*/ 0 w 914400"/>
              <a:gd name="connsiteY7" fmla="*/ 0 h 914400"/>
              <a:gd name="connsiteX0" fmla="*/ 0 w 914400"/>
              <a:gd name="connsiteY0" fmla="*/ 0 h 914400"/>
              <a:gd name="connsiteX1" fmla="*/ 457200 w 914400"/>
              <a:gd name="connsiteY1" fmla="*/ 0 h 914400"/>
              <a:gd name="connsiteX2" fmla="*/ 825910 w 914400"/>
              <a:gd name="connsiteY2" fmla="*/ 117987 h 914400"/>
              <a:gd name="connsiteX3" fmla="*/ 702700 w 914400"/>
              <a:gd name="connsiteY3" fmla="*/ 354401 h 914400"/>
              <a:gd name="connsiteX4" fmla="*/ 914400 w 914400"/>
              <a:gd name="connsiteY4" fmla="*/ 457200 h 914400"/>
              <a:gd name="connsiteX5" fmla="*/ 914400 w 914400"/>
              <a:gd name="connsiteY5" fmla="*/ 914400 h 914400"/>
              <a:gd name="connsiteX6" fmla="*/ 0 w 914400"/>
              <a:gd name="connsiteY6" fmla="*/ 914400 h 914400"/>
              <a:gd name="connsiteX7" fmla="*/ 0 w 914400"/>
              <a:gd name="connsiteY7" fmla="*/ 0 h 914400"/>
              <a:gd name="connsiteX0" fmla="*/ 0 w 914400"/>
              <a:gd name="connsiteY0" fmla="*/ 0 h 1047135"/>
              <a:gd name="connsiteX1" fmla="*/ 457200 w 914400"/>
              <a:gd name="connsiteY1" fmla="*/ 0 h 1047135"/>
              <a:gd name="connsiteX2" fmla="*/ 825910 w 914400"/>
              <a:gd name="connsiteY2" fmla="*/ 117987 h 1047135"/>
              <a:gd name="connsiteX3" fmla="*/ 702700 w 914400"/>
              <a:gd name="connsiteY3" fmla="*/ 354401 h 1047135"/>
              <a:gd name="connsiteX4" fmla="*/ 914400 w 914400"/>
              <a:gd name="connsiteY4" fmla="*/ 457200 h 1047135"/>
              <a:gd name="connsiteX5" fmla="*/ 914400 w 914400"/>
              <a:gd name="connsiteY5" fmla="*/ 914400 h 1047135"/>
              <a:gd name="connsiteX6" fmla="*/ 58994 w 914400"/>
              <a:gd name="connsiteY6" fmla="*/ 1047135 h 1047135"/>
              <a:gd name="connsiteX7" fmla="*/ 0 w 914400"/>
              <a:gd name="connsiteY7" fmla="*/ 0 h 1047135"/>
              <a:gd name="connsiteX0" fmla="*/ 0 w 914400"/>
              <a:gd name="connsiteY0" fmla="*/ 0 h 1047135"/>
              <a:gd name="connsiteX1" fmla="*/ 457200 w 914400"/>
              <a:gd name="connsiteY1" fmla="*/ 0 h 1047135"/>
              <a:gd name="connsiteX2" fmla="*/ 825910 w 914400"/>
              <a:gd name="connsiteY2" fmla="*/ 117987 h 1047135"/>
              <a:gd name="connsiteX3" fmla="*/ 702700 w 914400"/>
              <a:gd name="connsiteY3" fmla="*/ 354401 h 1047135"/>
              <a:gd name="connsiteX4" fmla="*/ 914400 w 914400"/>
              <a:gd name="connsiteY4" fmla="*/ 457200 h 1047135"/>
              <a:gd name="connsiteX5" fmla="*/ 914400 w 914400"/>
              <a:gd name="connsiteY5" fmla="*/ 914400 h 1047135"/>
              <a:gd name="connsiteX6" fmla="*/ 58994 w 914400"/>
              <a:gd name="connsiteY6" fmla="*/ 1047135 h 1047135"/>
              <a:gd name="connsiteX7" fmla="*/ 53771 w 914400"/>
              <a:gd name="connsiteY7" fmla="*/ 841098 h 1047135"/>
              <a:gd name="connsiteX8" fmla="*/ 0 w 914400"/>
              <a:gd name="connsiteY8" fmla="*/ 0 h 1047135"/>
              <a:gd name="connsiteX0" fmla="*/ 0 w 914400"/>
              <a:gd name="connsiteY0" fmla="*/ 0 h 914400"/>
              <a:gd name="connsiteX1" fmla="*/ 457200 w 914400"/>
              <a:gd name="connsiteY1" fmla="*/ 0 h 914400"/>
              <a:gd name="connsiteX2" fmla="*/ 825910 w 914400"/>
              <a:gd name="connsiteY2" fmla="*/ 117987 h 914400"/>
              <a:gd name="connsiteX3" fmla="*/ 702700 w 914400"/>
              <a:gd name="connsiteY3" fmla="*/ 354401 h 914400"/>
              <a:gd name="connsiteX4" fmla="*/ 914400 w 914400"/>
              <a:gd name="connsiteY4" fmla="*/ 457200 h 914400"/>
              <a:gd name="connsiteX5" fmla="*/ 914400 w 914400"/>
              <a:gd name="connsiteY5" fmla="*/ 914400 h 914400"/>
              <a:gd name="connsiteX6" fmla="*/ 88491 w 914400"/>
              <a:gd name="connsiteY6" fmla="*/ 870154 h 914400"/>
              <a:gd name="connsiteX7" fmla="*/ 53771 w 914400"/>
              <a:gd name="connsiteY7" fmla="*/ 841098 h 914400"/>
              <a:gd name="connsiteX8" fmla="*/ 0 w 914400"/>
              <a:gd name="connsiteY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457200" y="0"/>
                </a:lnTo>
                <a:lnTo>
                  <a:pt x="825910" y="117987"/>
                </a:lnTo>
                <a:cubicBezTo>
                  <a:pt x="853666" y="113217"/>
                  <a:pt x="674944" y="359171"/>
                  <a:pt x="702700" y="354401"/>
                </a:cubicBezTo>
                <a:lnTo>
                  <a:pt x="914400" y="457200"/>
                </a:lnTo>
                <a:lnTo>
                  <a:pt x="914400" y="914400"/>
                </a:lnTo>
                <a:lnTo>
                  <a:pt x="88491" y="870154"/>
                </a:lnTo>
                <a:cubicBezTo>
                  <a:pt x="86750" y="835888"/>
                  <a:pt x="55512" y="875364"/>
                  <a:pt x="53771" y="841098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>
            <a:hlinkClick r:id="rId11" action="ppaction://hlinksldjump"/>
          </p:cNvPr>
          <p:cNvSpPr/>
          <p:nvPr/>
        </p:nvSpPr>
        <p:spPr>
          <a:xfrm>
            <a:off x="867581" y="4641318"/>
            <a:ext cx="1216152" cy="914400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>
            <a:hlinkClick r:id="rId7" action="ppaction://hlinksldjump"/>
          </p:cNvPr>
          <p:cNvSpPr/>
          <p:nvPr/>
        </p:nvSpPr>
        <p:spPr>
          <a:xfrm>
            <a:off x="4281804" y="4476592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1219674" y="2528056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4067944" y="2492896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2483768" y="2673249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5220072" y="2758518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алее 38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2624855" y="3259472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алее 4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1295637" y="4703330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  <a:hlinkHover r:id="rId7" action="ppaction://hlinksldjump"/>
          </p:cNvPr>
          <p:cNvSpPr/>
          <p:nvPr/>
        </p:nvSpPr>
        <p:spPr>
          <a:xfrm>
            <a:off x="3347863" y="4636655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алее 45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4334961" y="4638698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алее 46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6408204" y="5013176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4067944" y="5469824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алее 48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1619672" y="5763422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далее 49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6606225" y="5841130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далее 50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5796136" y="3414562"/>
            <a:ext cx="180020" cy="230462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Краткая биографическая справка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1" y="1988839"/>
            <a:ext cx="3291508" cy="4402435"/>
          </a:xfr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85321053"/>
              </p:ext>
            </p:extLst>
          </p:nvPr>
        </p:nvGraphicFramePr>
        <p:xfrm>
          <a:off x="4348183" y="1440361"/>
          <a:ext cx="1656184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28952593"/>
              </p:ext>
            </p:extLst>
          </p:nvPr>
        </p:nvGraphicFramePr>
        <p:xfrm>
          <a:off x="6588224" y="1440361"/>
          <a:ext cx="1512168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5788278"/>
              </p:ext>
            </p:extLst>
          </p:nvPr>
        </p:nvGraphicFramePr>
        <p:xfrm>
          <a:off x="4644008" y="1988840"/>
          <a:ext cx="4038600" cy="471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4821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Современники о Достоевском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9" y="1673225"/>
            <a:ext cx="3569782" cy="4718050"/>
          </a:xfr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6156176" y="1440361"/>
            <a:ext cx="1656184" cy="457200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hlinkClick r:id="rId3" action="ppaction://hlinksldjump"/>
              </a:rPr>
              <a:t>Вернуться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1946417"/>
              </p:ext>
            </p:extLst>
          </p:nvPr>
        </p:nvGraphicFramePr>
        <p:xfrm>
          <a:off x="5004048" y="2276872"/>
          <a:ext cx="368275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91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люди о Достоевском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390037"/>
              </p:ext>
            </p:extLst>
          </p:nvPr>
        </p:nvGraphicFramePr>
        <p:xfrm>
          <a:off x="4648200" y="2132856"/>
          <a:ext cx="4038600" cy="425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3765"/>
            <a:ext cx="4038600" cy="44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156176" y="1440361"/>
            <a:ext cx="1656184" cy="457200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hlinkClick r:id="rId8" action="ppaction://hlinksldjump"/>
              </a:rPr>
              <a:t>Вернуться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Преступление и наказание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0" y="1673225"/>
            <a:ext cx="3527479" cy="4718050"/>
          </a:xfr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5465356"/>
              </p:ext>
            </p:extLst>
          </p:nvPr>
        </p:nvGraphicFramePr>
        <p:xfrm>
          <a:off x="4648200" y="1988840"/>
          <a:ext cx="4038600" cy="440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156176" y="1412776"/>
            <a:ext cx="1533892" cy="432048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hlinkClick r:id="rId8" action="ppaction://hlinksldjump"/>
              </a:rPr>
              <a:t>Вернуться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Детям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6" y="1673225"/>
            <a:ext cx="3146647" cy="4718050"/>
          </a:xfr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3455377"/>
              </p:ext>
            </p:extLst>
          </p:nvPr>
        </p:nvGraphicFramePr>
        <p:xfrm>
          <a:off x="4648200" y="1673352"/>
          <a:ext cx="4038600" cy="471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6156176" y="1440361"/>
            <a:ext cx="1656184" cy="457200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Вернуться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Подросток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8" y="1673225"/>
            <a:ext cx="3251124" cy="4718050"/>
          </a:xfr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4488084"/>
              </p:ext>
            </p:extLst>
          </p:nvPr>
        </p:nvGraphicFramePr>
        <p:xfrm>
          <a:off x="5004048" y="1988840"/>
          <a:ext cx="3682752" cy="440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6156176" y="1440361"/>
            <a:ext cx="1656184" cy="457200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Вернуться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Бедные люди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0237644"/>
              </p:ext>
            </p:extLst>
          </p:nvPr>
        </p:nvGraphicFramePr>
        <p:xfrm>
          <a:off x="4648200" y="2132856"/>
          <a:ext cx="4038600" cy="425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6156176" y="1440361"/>
            <a:ext cx="1656184" cy="457200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Вернуться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0" y="1673225"/>
            <a:ext cx="3527479" cy="4718050"/>
          </a:xfrm>
        </p:spPr>
      </p:pic>
    </p:spTree>
    <p:extLst>
      <p:ext uri="{BB962C8B-B14F-4D97-AF65-F5344CB8AC3E}">
        <p14:creationId xmlns:p14="http://schemas.microsoft.com/office/powerpoint/2010/main" val="27568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896</TotalTime>
  <Words>516</Words>
  <Application>Microsoft Office PowerPoint</Application>
  <PresentationFormat>Экран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Муниципальное  бюджетное  учреждение  культуры  «Централизованная   библиотечная   система»   Центральная   городская   детская   библиотека   им.   Н. К.   Крупской  Библиотечно-информационный  центр       «Человек есть тайна» </vt:lpstr>
      <vt:lpstr>Юбилейная полка  (Наведите курсор  на кнопку около книг и ознакомьтесь с информацией)</vt:lpstr>
      <vt:lpstr>Краткая биографическая справка</vt:lpstr>
      <vt:lpstr>Современники о Достоевском</vt:lpstr>
      <vt:lpstr>Известные люди о Достоевском</vt:lpstr>
      <vt:lpstr>Преступление и наказание</vt:lpstr>
      <vt:lpstr>Детям</vt:lpstr>
      <vt:lpstr>Подросток</vt:lpstr>
      <vt:lpstr>Бедные люди</vt:lpstr>
      <vt:lpstr>Белые ночи</vt:lpstr>
      <vt:lpstr>Послания потомкам</vt:lpstr>
      <vt:lpstr>Для вас родители!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 от Достоевского</dc:title>
  <dc:creator>Пользователь Windows</dc:creator>
  <cp:lastModifiedBy>Пользователь Windows</cp:lastModifiedBy>
  <cp:revision>67</cp:revision>
  <dcterms:created xsi:type="dcterms:W3CDTF">2021-11-16T12:42:50Z</dcterms:created>
  <dcterms:modified xsi:type="dcterms:W3CDTF">2021-11-25T12:28:50Z</dcterms:modified>
</cp:coreProperties>
</file>